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4" r:id="rId2"/>
  </p:sldMasterIdLst>
  <p:notesMasterIdLst>
    <p:notesMasterId r:id="rId11"/>
  </p:notesMasterIdLst>
  <p:sldIdLst>
    <p:sldId id="422" r:id="rId3"/>
    <p:sldId id="448" r:id="rId4"/>
    <p:sldId id="452" r:id="rId5"/>
    <p:sldId id="446" r:id="rId6"/>
    <p:sldId id="453" r:id="rId7"/>
    <p:sldId id="455" r:id="rId8"/>
    <p:sldId id="445" r:id="rId9"/>
    <p:sldId id="432" r:id="rId10"/>
  </p:sldIdLst>
  <p:sldSz cx="12192000" cy="6858000"/>
  <p:notesSz cx="6692900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" initials="С" lastIdx="1" clrIdx="0">
    <p:extLst>
      <p:ext uri="{19B8F6BF-5375-455C-9EA6-DF929625EA0E}">
        <p15:presenceInfo xmlns:p15="http://schemas.microsoft.com/office/powerpoint/2012/main" xmlns="" userId="Серг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CC0000"/>
    <a:srgbClr val="33CC33"/>
    <a:srgbClr val="F5801F"/>
    <a:srgbClr val="FFFFFF"/>
    <a:srgbClr val="EDEEEF"/>
    <a:srgbClr val="EA8A2A"/>
    <a:srgbClr val="F7994B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556" autoAdjust="0"/>
  </p:normalViewPr>
  <p:slideViewPr>
    <p:cSldViewPr snapToGrid="0">
      <p:cViewPr>
        <p:scale>
          <a:sx n="93" d="100"/>
          <a:sy n="93" d="100"/>
        </p:scale>
        <p:origin x="-486" y="-72"/>
      </p:cViewPr>
      <p:guideLst>
        <p:guide orient="horz" pos="2160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109243697479007E-2"/>
          <c:y val="0.12222222222222229"/>
          <c:w val="0.95798319327731096"/>
          <c:h val="0.777777777777777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52288"/>
        <c:axId val="83867520"/>
      </c:barChart>
      <c:catAx>
        <c:axId val="83852288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4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3867520"/>
        <c:crosses val="autoZero"/>
        <c:auto val="1"/>
        <c:lblAlgn val="ctr"/>
        <c:lblOffset val="100"/>
        <c:tickMarkSkip val="1"/>
        <c:noMultiLvlLbl val="0"/>
      </c:catAx>
      <c:valAx>
        <c:axId val="83867520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4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3852288"/>
        <c:crosses val="autoZero"/>
        <c:crossBetween val="between"/>
      </c:valAx>
      <c:spPr>
        <a:noFill/>
        <a:ln w="34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совокупной задолженности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01.05.2019 – </a:t>
            </a:r>
            <a:r>
              <a:rPr lang="ru-RU" sz="18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6502,7 млн. руб.</a:t>
            </a:r>
            <a:endParaRPr lang="ru-RU" sz="18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3.9721818901737357E-2"/>
          <c:y val="0"/>
        </c:manualLayout>
      </c:layout>
      <c:overlay val="0"/>
    </c:title>
    <c:autoTitleDeleted val="0"/>
    <c:view3D>
      <c:rotX val="30"/>
      <c:rotY val="78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192393443119625E-2"/>
          <c:y val="0.19454094292803972"/>
          <c:w val="0.84425993442542535"/>
          <c:h val="0.547076063382896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задолженности на 01.04.2019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 w="793750" h="355600"/>
                <a:bevelB w="171450"/>
              </a:sp3d>
            </c:spPr>
          </c:dPt>
          <c:dPt>
            <c:idx val="1"/>
            <c:bubble3D val="0"/>
            <c:explosion val="1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850900" h="349250"/>
                <a:bevelB w="25400" h="463550"/>
              </a:sp3d>
            </c:spPr>
          </c:dPt>
          <c:dPt>
            <c:idx val="2"/>
            <c:bubble3D val="0"/>
            <c:explosion val="1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35"/>
            <c:spPr>
              <a:solidFill>
                <a:srgbClr val="9933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Недоимка</c:v>
                </c:pt>
                <c:pt idx="1">
                  <c:v>Урегулированная</c:v>
                </c:pt>
                <c:pt idx="2">
                  <c:v>Текущая задолженность по банкротам</c:v>
                </c:pt>
                <c:pt idx="3">
                  <c:v>Невозможная к взысканию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2620.4</c:v>
                </c:pt>
                <c:pt idx="1">
                  <c:v>2454.5</c:v>
                </c:pt>
                <c:pt idx="2">
                  <c:v>796.3</c:v>
                </c:pt>
                <c:pt idx="3">
                  <c:v>631.5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8.7059433785322826E-3"/>
          <c:y val="0.88873839901525953"/>
          <c:w val="0.93143419441259623"/>
          <c:h val="9.5175748813036101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задолженности за 4 мес. 2019- </a:t>
            </a:r>
            <a:r>
              <a:rPr lang="ru-RU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295,7  </a:t>
            </a:r>
            <a:r>
              <a:rPr lang="ru-RU" sz="2000" baseline="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0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1.7268720869613161E-2"/>
          <c:y val="0"/>
        </c:manualLayout>
      </c:layout>
      <c:overlay val="0"/>
    </c:title>
    <c:autoTitleDeleted val="0"/>
    <c:view3D>
      <c:rotX val="30"/>
      <c:rotY val="59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107372008746626"/>
          <c:w val="0.96945668417619446"/>
          <c:h val="0.795594657577841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Рост задолженности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explosion val="47"/>
            <c:spPr>
              <a:scene3d>
                <a:camera prst="orthographicFront"/>
                <a:lightRig rig="threePt" dir="t"/>
              </a:scene3d>
              <a:sp3d>
                <a:bevelT w="184150" h="127000"/>
                <a:bevelB w="412750" h="82550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bubble3D val="0"/>
            <c:explosion val="22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Текущие платежи</c:v>
                </c:pt>
                <c:pt idx="1">
                  <c:v>Доначисления по КП и ВНП</c:v>
                </c:pt>
                <c:pt idx="2">
                  <c:v>Миграция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205.9</c:v>
                </c:pt>
                <c:pt idx="1">
                  <c:v>89.5</c:v>
                </c:pt>
                <c:pt idx="2">
                  <c:v>0.3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109243697479017E-2"/>
          <c:y val="0.12222222222222236"/>
          <c:w val="0.95798319327731096"/>
          <c:h val="0.7777777777777781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2240"/>
        <c:axId val="8864512"/>
      </c:barChart>
      <c:catAx>
        <c:axId val="8842240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 w="4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864512"/>
        <c:crosses val="autoZero"/>
        <c:auto val="1"/>
        <c:lblAlgn val="ctr"/>
        <c:lblOffset val="100"/>
        <c:tickMarkSkip val="1"/>
        <c:noMultiLvlLbl val="0"/>
      </c:catAx>
      <c:valAx>
        <c:axId val="8864512"/>
        <c:scaling>
          <c:orientation val="minMax"/>
        </c:scaling>
        <c:delete val="0"/>
        <c:axPos val="l"/>
        <c:majorTickMark val="cross"/>
        <c:minorTickMark val="none"/>
        <c:tickLblPos val="nextTo"/>
        <c:spPr>
          <a:ln w="43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842240"/>
        <c:crosses val="autoZero"/>
        <c:crossBetween val="between"/>
      </c:valAx>
      <c:spPr>
        <a:noFill/>
        <a:ln w="349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86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192393443119667E-2"/>
          <c:y val="0.19454094292803972"/>
          <c:w val="0.84425993442542568"/>
          <c:h val="0.547076063382896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задолженности на 01.04.2019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450850" h="342900"/>
              <a:bevelB w="82550"/>
            </a:sp3d>
          </c:spPr>
          <c:dPt>
            <c:idx val="0"/>
            <c:bubble3D val="0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>
                <a:bevelT w="450850" h="342900"/>
                <a:bevelB w="82550"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450850" h="342900"/>
                <a:bevelB w="82550"/>
              </a:sp3d>
            </c:spPr>
          </c:dPt>
          <c:dPt>
            <c:idx val="2"/>
            <c:bubble3D val="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 w="450850" h="342900"/>
                <a:bevelB w="82550"/>
              </a:sp3d>
            </c:spPr>
          </c:dPt>
          <c:dPt>
            <c:idx val="3"/>
            <c:bubble3D val="0"/>
            <c:spPr>
              <a:solidFill>
                <a:srgbClr val="9933FF"/>
              </a:solidFill>
              <a:scene3d>
                <a:camera prst="orthographicFront"/>
                <a:lightRig rig="threePt" dir="t"/>
              </a:scene3d>
              <a:sp3d>
                <a:bevelT w="450850" h="342900"/>
                <a:bevelB w="82550"/>
              </a:sp3d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ИП</c:v>
                </c:pt>
                <c:pt idx="1">
                  <c:v>ЮЛ</c:v>
                </c:pt>
                <c:pt idx="2">
                  <c:v>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166.3</c:v>
                </c:pt>
                <c:pt idx="1">
                  <c:v>856.5</c:v>
                </c:pt>
                <c:pt idx="2">
                  <c:v>567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8.7059433785322861E-3"/>
          <c:y val="0.88873839901525931"/>
          <c:w val="0.93143419441259623"/>
          <c:h val="9.517574881303615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Совокупная задолженность -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2159,4 млн</a:t>
            </a:r>
            <a:r>
              <a:rPr lang="ru-RU" sz="2000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3.1365635865215735E-2"/>
          <c:y val="0"/>
        </c:manualLayout>
      </c:layout>
      <c:overlay val="0"/>
    </c:title>
    <c:autoTitleDeleted val="0"/>
    <c:view3D>
      <c:rotX val="30"/>
      <c:rotY val="3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107372008746626"/>
          <c:w val="0.96945668417619468"/>
          <c:h val="0.795594657577842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Рост задолженности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0" h="539750"/>
              <a:bevelB/>
            </a:sp3d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635000" h="539750"/>
                <a:bevelB/>
              </a:sp3d>
            </c:spPr>
          </c:dPt>
          <c:dPt>
            <c:idx val="2"/>
            <c:bubble3D val="0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 w="635000" h="539750"/>
                <a:bevelB/>
              </a:sp3d>
            </c:spPr>
          </c:dPt>
          <c:dLbls>
            <c:dLbl>
              <c:idx val="0"/>
              <c:layout>
                <c:manualLayout>
                  <c:x val="-0.27488993491369246"/>
                  <c:y val="-0.17107864776355367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738618036133241"/>
                  <c:y val="-0.14305331129567084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392165815240139E-2"/>
                  <c:y val="0.1292611565666416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ЮЛ и ИП</c:v>
                </c:pt>
                <c:pt idx="1">
                  <c:v>ФЛ</c:v>
                </c:pt>
                <c:pt idx="2">
                  <c:v>Банкроты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1069.0999999999999</c:v>
                </c:pt>
                <c:pt idx="1">
                  <c:v>583.6</c:v>
                </c:pt>
                <c:pt idx="2">
                  <c:v>506.7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12700"/>
        </a:sp3d>
      </c:spPr>
    </c:plotArea>
    <c:legend>
      <c:legendPos val="b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353" y="3237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rPr>
            <a:t>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0.03579</cdr:x>
      <cdr:y>0.12159</cdr:y>
    </cdr:from>
    <cdr:to>
      <cdr:x>0.2923</cdr:x>
      <cdr:y>0.22333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437" y="622300"/>
          <a:ext cx="1422400" cy="520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Урегулированная</a:t>
          </a:r>
        </a:p>
      </cdr:txBody>
    </cdr:sp>
  </cdr:relSizeAnchor>
  <cdr:relSizeAnchor xmlns:cdr="http://schemas.openxmlformats.org/drawingml/2006/chartDrawing">
    <cdr:from>
      <cdr:x>0.57401</cdr:x>
      <cdr:y>0.67246</cdr:y>
    </cdr:from>
    <cdr:to>
      <cdr:x>0.84884</cdr:x>
      <cdr:y>0.73945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82937" y="3441700"/>
          <a:ext cx="15240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Недоимка</a:t>
          </a:r>
        </a:p>
      </cdr:txBody>
    </cdr:sp>
  </cdr:relSizeAnchor>
  <cdr:relSizeAnchor xmlns:cdr="http://schemas.openxmlformats.org/drawingml/2006/chartDrawing">
    <cdr:from>
      <cdr:x>0.49384</cdr:x>
      <cdr:y>0.09181</cdr:y>
    </cdr:from>
    <cdr:to>
      <cdr:x>1</cdr:x>
      <cdr:y>0.24814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8437" y="469900"/>
          <a:ext cx="2806700" cy="80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rPr>
            <a:t>Задолженность банкротов,</a:t>
          </a:r>
        </a:p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200" b="1" kern="12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rPr>
            <a:t> не приостановленная в РТК</a:t>
          </a:r>
          <a:endParaRPr kumimoji="0" lang="ru-RU" sz="12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itchFamily="18" charset="0"/>
            <a:ea typeface="+mj-ea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0.8351</cdr:x>
      <cdr:y>0.47891</cdr:y>
    </cdr:from>
    <cdr:to>
      <cdr:x>1</cdr:x>
      <cdr:y>0.57816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30737" y="2451100"/>
          <a:ext cx="914400" cy="5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0.787</cdr:x>
      <cdr:y>0.47395</cdr:y>
    </cdr:from>
    <cdr:to>
      <cdr:x>1</cdr:x>
      <cdr:y>0.65261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64037" y="2425700"/>
          <a:ext cx="11811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Невозможная</a:t>
          </a:r>
        </a:p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 к взысканию</a:t>
          </a:r>
        </a:p>
      </cdr:txBody>
    </cdr:sp>
  </cdr:relSizeAnchor>
  <cdr:relSizeAnchor xmlns:cdr="http://schemas.openxmlformats.org/drawingml/2006/chartDrawing">
    <cdr:from>
      <cdr:x>0.645</cdr:x>
      <cdr:y>0.19603</cdr:y>
    </cdr:from>
    <cdr:to>
      <cdr:x>0.65875</cdr:x>
      <cdr:y>0.25806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H="1">
          <a:off x="3576637" y="1003300"/>
          <a:ext cx="76200" cy="3175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0.86262</cdr:x>
      <cdr:y>0.39281</cdr:y>
    </cdr:from>
    <cdr:to>
      <cdr:x>0.87174</cdr:x>
      <cdr:y>0.54342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H="1" flipV="1">
          <a:off x="5035301" y="2010425"/>
          <a:ext cx="53253" cy="77085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0.64042</cdr:x>
      <cdr:y>0.61538</cdr:y>
    </cdr:from>
    <cdr:to>
      <cdr:x>0.645</cdr:x>
      <cdr:y>0.69231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H="1" flipV="1">
          <a:off x="3551237" y="3149600"/>
          <a:ext cx="25400" cy="3937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0.23046</cdr:x>
      <cdr:y>0.18859</cdr:y>
    </cdr:from>
    <cdr:to>
      <cdr:x>0.29001</cdr:x>
      <cdr:y>0.30521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1277937" y="965200"/>
          <a:ext cx="330200" cy="5969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0.59553</cdr:y>
    </cdr:from>
    <cdr:to>
      <cdr:x>0.30375</cdr:x>
      <cdr:y>0.7072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-5783263" y="3048000"/>
          <a:ext cx="1684336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Приостановлено</a:t>
          </a:r>
        </a:p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 в РТК – 1355 млн. руб.</a:t>
          </a:r>
        </a:p>
      </cdr:txBody>
    </cdr:sp>
  </cdr:relSizeAnchor>
  <cdr:relSizeAnchor xmlns:cdr="http://schemas.openxmlformats.org/drawingml/2006/chartDrawing">
    <cdr:from>
      <cdr:x>0.15946</cdr:x>
      <cdr:y>0.68238</cdr:y>
    </cdr:from>
    <cdr:to>
      <cdr:x>0.32436</cdr:x>
      <cdr:y>0.86104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884237" y="349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Times New Roman" pitchFamily="18" charset="0"/>
            <a:ea typeface="+mj-ea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0.19404</cdr:x>
      <cdr:y>0.72457</cdr:y>
    </cdr:from>
    <cdr:to>
      <cdr:x>0.59026</cdr:x>
      <cdr:y>0.84615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1132678" y="3708400"/>
          <a:ext cx="2312836" cy="622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Приостановлено по</a:t>
          </a:r>
        </a:p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 решению АС -106,5  млн. руб.</a:t>
          </a:r>
        </a:p>
      </cdr:txBody>
    </cdr:sp>
  </cdr:relSizeAnchor>
  <cdr:relSizeAnchor xmlns:cdr="http://schemas.openxmlformats.org/drawingml/2006/chartDrawing">
    <cdr:from>
      <cdr:x>0.17759</cdr:x>
      <cdr:y>0.27295</cdr:y>
    </cdr:from>
    <cdr:to>
      <cdr:x>0.27985</cdr:x>
      <cdr:y>0.30025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 flipH="1" flipV="1">
          <a:off x="1036637" y="1397000"/>
          <a:ext cx="596900" cy="1397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0.38462</cdr:y>
    </cdr:from>
    <cdr:to>
      <cdr:x>0.15665</cdr:x>
      <cdr:y>0.56328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-5783263" y="1968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4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Times New Roman" pitchFamily="18" charset="0"/>
            <a:ea typeface="+mj-ea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0.22333</cdr:y>
    </cdr:from>
    <cdr:to>
      <cdr:x>0.19799</cdr:x>
      <cdr:y>0.30521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-5783263" y="1143000"/>
          <a:ext cx="115570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В том числе:</a:t>
          </a:r>
        </a:p>
      </cdr:txBody>
    </cdr:sp>
  </cdr:relSizeAnchor>
  <cdr:relSizeAnchor xmlns:cdr="http://schemas.openxmlformats.org/drawingml/2006/chartDrawing">
    <cdr:from>
      <cdr:x>0.05575</cdr:x>
      <cdr:y>0.27047</cdr:y>
    </cdr:from>
    <cdr:to>
      <cdr:x>0.05575</cdr:x>
      <cdr:y>0.62283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>
          <a:off x="325437" y="1384300"/>
          <a:ext cx="0" cy="1803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0.05575</cdr:x>
      <cdr:y>0.27543</cdr:y>
    </cdr:from>
    <cdr:to>
      <cdr:x>0.35817</cdr:x>
      <cdr:y>0.75682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>
          <a:off x="325437" y="1409700"/>
          <a:ext cx="1765300" cy="24638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0.02819</cdr:x>
      <cdr:y>0.13184</cdr:y>
    </cdr:from>
    <cdr:to>
      <cdr:x>0.19736</cdr:x>
      <cdr:y>0.3338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5969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Текущие платежи</a:t>
          </a:r>
        </a:p>
      </cdr:txBody>
    </cdr:sp>
  </cdr:relSizeAnchor>
  <cdr:relSizeAnchor xmlns:cdr="http://schemas.openxmlformats.org/drawingml/2006/chartDrawing">
    <cdr:from>
      <cdr:x>0.50514</cdr:x>
      <cdr:y>0.10169</cdr:y>
    </cdr:from>
    <cdr:to>
      <cdr:x>0.84816</cdr:x>
      <cdr:y>0.19074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0500" y="495300"/>
          <a:ext cx="1854200" cy="433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Контрольная работа</a:t>
          </a:r>
        </a:p>
      </cdr:txBody>
    </cdr:sp>
  </cdr:relSizeAnchor>
  <cdr:relSizeAnchor xmlns:cdr="http://schemas.openxmlformats.org/drawingml/2006/chartDrawing">
    <cdr:from>
      <cdr:x>0.80352</cdr:x>
      <cdr:y>0.50273</cdr:y>
    </cdr:from>
    <cdr:to>
      <cdr:x>0.99765</cdr:x>
      <cdr:y>0.6206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43400" y="2448535"/>
          <a:ext cx="1049338" cy="5740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Миграция</a:t>
          </a:r>
        </a:p>
      </cdr:txBody>
    </cdr:sp>
  </cdr:relSizeAnchor>
  <cdr:relSizeAnchor xmlns:cdr="http://schemas.openxmlformats.org/drawingml/2006/chartDrawing">
    <cdr:from>
      <cdr:x>0.76828</cdr:x>
      <cdr:y>0.41199</cdr:y>
    </cdr:from>
    <cdr:to>
      <cdr:x>0.86594</cdr:x>
      <cdr:y>0.55425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H="1" flipV="1">
          <a:off x="4152890" y="2006577"/>
          <a:ext cx="527902" cy="69286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0.63671</cdr:x>
      <cdr:y>0.19035</cdr:y>
    </cdr:from>
    <cdr:to>
      <cdr:x>0.64141</cdr:x>
      <cdr:y>0.29987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3441700" y="927100"/>
          <a:ext cx="25400" cy="533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0.20152</cdr:x>
      <cdr:y>0.24772</cdr:y>
    </cdr:from>
    <cdr:to>
      <cdr:x>0.23495</cdr:x>
      <cdr:y>0.44068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1089293" y="1206508"/>
          <a:ext cx="180715" cy="9397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353" y="3237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rPr>
            <a:t>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0.6964</cdr:x>
      <cdr:y>0.05793</cdr:y>
    </cdr:from>
    <cdr:to>
      <cdr:x>0.86203</cdr:x>
      <cdr:y>0.21426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65075" y="296472"/>
          <a:ext cx="966808" cy="800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rPr>
            <a:t>ФЛ</a:t>
          </a:r>
          <a:endParaRPr kumimoji="0" lang="ru-RU" sz="18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itchFamily="18" charset="0"/>
            <a:ea typeface="+mj-ea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0.8351</cdr:x>
      <cdr:y>0.47891</cdr:y>
    </cdr:from>
    <cdr:to>
      <cdr:x>1</cdr:x>
      <cdr:y>0.57816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30737" y="2451100"/>
          <a:ext cx="914400" cy="5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  <cdr:relSizeAnchor xmlns:cdr="http://schemas.openxmlformats.org/drawingml/2006/chartDrawing">
    <cdr:from>
      <cdr:x>0.88094</cdr:x>
      <cdr:y>0.23201</cdr:y>
    </cdr:from>
    <cdr:to>
      <cdr:x>1</cdr:x>
      <cdr:y>0.41067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42241" y="1187450"/>
          <a:ext cx="69499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ИП</a:t>
          </a:r>
        </a:p>
      </cdr:txBody>
    </cdr:sp>
  </cdr:relSizeAnchor>
  <cdr:relSizeAnchor xmlns:cdr="http://schemas.openxmlformats.org/drawingml/2006/chartDrawing">
    <cdr:from>
      <cdr:x>0.15946</cdr:x>
      <cdr:y>0.68238</cdr:y>
    </cdr:from>
    <cdr:to>
      <cdr:x>0.32436</cdr:x>
      <cdr:y>0.86104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884237" y="349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2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Times New Roman" pitchFamily="18" charset="0"/>
            <a:ea typeface="+mj-ea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0.38462</cdr:y>
    </cdr:from>
    <cdr:to>
      <cdr:x>0.15665</cdr:x>
      <cdr:y>0.56328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-5783263" y="1968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14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Times New Roman" pitchFamily="18" charset="0"/>
            <a:ea typeface="+mj-ea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0.61154</cdr:y>
    </cdr:from>
    <cdr:to>
      <cdr:x>0.19799</cdr:x>
      <cdr:y>0.69342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-6108700" y="2506717"/>
          <a:ext cx="1078795" cy="335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ЮЛ</a:t>
          </a:r>
          <a:r>
            <a: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:</a:t>
          </a:r>
        </a:p>
      </cdr:txBody>
    </cdr:sp>
  </cdr:relSizeAnchor>
  <cdr:relSizeAnchor xmlns:cdr="http://schemas.openxmlformats.org/drawingml/2006/chartDrawing">
    <cdr:from>
      <cdr:x>0.06229</cdr:x>
      <cdr:y>0.5</cdr:y>
    </cdr:from>
    <cdr:to>
      <cdr:x>0.19539</cdr:x>
      <cdr:y>0.61154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339397" y="2049517"/>
          <a:ext cx="725213" cy="45720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0.67297</cdr:x>
      <cdr:y>0.14858</cdr:y>
    </cdr:from>
    <cdr:to>
      <cdr:x>0.74049</cdr:x>
      <cdr:y>0.24715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>
          <a:off x="3928297" y="760467"/>
          <a:ext cx="394137" cy="50449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0.81072</cdr:x>
      <cdr:y>0.32724</cdr:y>
    </cdr:from>
    <cdr:to>
      <cdr:x>0.91875</cdr:x>
      <cdr:y>0.41067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 flipH="1">
          <a:off x="4732338" y="1674867"/>
          <a:ext cx="630621" cy="42698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0.05739</cdr:y>
    </cdr:from>
    <cdr:to>
      <cdr:x>0.16917</cdr:x>
      <cdr:y>0.25935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42900" y="279513"/>
          <a:ext cx="914438" cy="983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Физические лица</a:t>
          </a:r>
        </a:p>
      </cdr:txBody>
    </cdr:sp>
  </cdr:relSizeAnchor>
  <cdr:relSizeAnchor xmlns:cdr="http://schemas.openxmlformats.org/drawingml/2006/chartDrawing">
    <cdr:from>
      <cdr:x>0.58097</cdr:x>
      <cdr:y>0.07903</cdr:y>
    </cdr:from>
    <cdr:to>
      <cdr:x>0.92399</cdr:x>
      <cdr:y>0.16808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40406" y="384917"/>
          <a:ext cx="1854173" cy="433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Банкроты</a:t>
          </a:r>
        </a:p>
      </cdr:txBody>
    </cdr:sp>
  </cdr:relSizeAnchor>
  <cdr:relSizeAnchor xmlns:cdr="http://schemas.openxmlformats.org/drawingml/2006/chartDrawing">
    <cdr:from>
      <cdr:x>0.7831</cdr:x>
      <cdr:y>0.88213</cdr:y>
    </cdr:from>
    <cdr:to>
      <cdr:x>0.97723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33019" y="4296370"/>
          <a:ext cx="1049357" cy="574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ЮЛ и ИП</a:t>
          </a:r>
        </a:p>
      </cdr:txBody>
    </cdr:sp>
  </cdr:relSizeAnchor>
  <cdr:relSizeAnchor xmlns:cdr="http://schemas.openxmlformats.org/drawingml/2006/chartDrawing">
    <cdr:from>
      <cdr:x>0.8237</cdr:x>
      <cdr:y>0.73245</cdr:y>
    </cdr:from>
    <cdr:to>
      <cdr:x>0.88446</cdr:x>
      <cdr:y>0.93567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H="1" flipV="1">
          <a:off x="4452434" y="3567363"/>
          <a:ext cx="328459" cy="98974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0.61905</cdr:x>
      <cdr:y>0.14261</cdr:y>
    </cdr:from>
    <cdr:to>
      <cdr:x>0.65113</cdr:x>
      <cdr:y>0.23648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3346231" y="694559"/>
          <a:ext cx="173421" cy="4572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0.11829</cdr:x>
      <cdr:y>0.16032</cdr:y>
    </cdr:from>
    <cdr:to>
      <cdr:x>0.13781</cdr:x>
      <cdr:y>0.32388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>
          <a:off x="639387" y="780840"/>
          <a:ext cx="105534" cy="7965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1" y="12"/>
            <a:ext cx="2900256" cy="495109"/>
          </a:xfrm>
          <a:prstGeom prst="rect">
            <a:avLst/>
          </a:prstGeom>
        </p:spPr>
        <p:txBody>
          <a:bodyPr vert="horz" lIns="90329" tIns="45163" rIns="90329" bIns="451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91107" y="12"/>
            <a:ext cx="2900256" cy="495109"/>
          </a:xfrm>
          <a:prstGeom prst="rect">
            <a:avLst/>
          </a:prstGeom>
        </p:spPr>
        <p:txBody>
          <a:bodyPr vert="horz" lIns="90329" tIns="45163" rIns="90329" bIns="45163" rtlCol="0"/>
          <a:lstStyle>
            <a:lvl1pPr algn="r">
              <a:defRPr sz="1200"/>
            </a:lvl1pPr>
          </a:lstStyle>
          <a:p>
            <a:fld id="{F19FD3D5-561A-47D4-A3AC-0ADFCFD74E27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29" tIns="45163" rIns="90329" bIns="451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9290" y="4748927"/>
            <a:ext cx="5354320" cy="3885486"/>
          </a:xfrm>
          <a:prstGeom prst="rect">
            <a:avLst/>
          </a:prstGeom>
        </p:spPr>
        <p:txBody>
          <a:bodyPr vert="horz" lIns="90329" tIns="45163" rIns="90329" bIns="4516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1" y="9372793"/>
            <a:ext cx="2900256" cy="495108"/>
          </a:xfrm>
          <a:prstGeom prst="rect">
            <a:avLst/>
          </a:prstGeom>
        </p:spPr>
        <p:txBody>
          <a:bodyPr vert="horz" lIns="90329" tIns="45163" rIns="90329" bIns="451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91107" y="9372793"/>
            <a:ext cx="2900256" cy="495108"/>
          </a:xfrm>
          <a:prstGeom prst="rect">
            <a:avLst/>
          </a:prstGeom>
        </p:spPr>
        <p:txBody>
          <a:bodyPr vert="horz" lIns="90329" tIns="45163" rIns="90329" bIns="45163" rtlCol="0" anchor="b"/>
          <a:lstStyle>
            <a:lvl1pPr algn="r">
              <a:defRPr sz="1200"/>
            </a:lvl1pPr>
          </a:lstStyle>
          <a:p>
            <a:fld id="{8F433AAE-37BB-4CEB-927E-0B30FBA76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33AAE-37BB-4CEB-927E-0B30FBA762D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9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3AAE-37BB-4CEB-927E-0B30FBA762D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3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33AAE-37BB-4CEB-927E-0B30FBA762D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9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3AAE-37BB-4CEB-927E-0B30FBA762D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3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3AAE-37BB-4CEB-927E-0B30FBA762D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3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3AAE-37BB-4CEB-927E-0B30FBA762D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0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1" y="1428"/>
            <a:ext cx="12190189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3363691"/>
            <a:ext cx="10363200" cy="1470025"/>
          </a:xfrm>
        </p:spPr>
        <p:txBody>
          <a:bodyPr>
            <a:normAutofit/>
          </a:bodyPr>
          <a:lstStyle>
            <a:lvl1pPr>
              <a:defRPr sz="517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6583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2" b="0">
                <a:solidFill>
                  <a:schemeClr val="bg1"/>
                </a:solidFill>
                <a:latin typeface="+mj-lt"/>
              </a:defRPr>
            </a:lvl1pPr>
            <a:lvl2pPr marL="47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372018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356"/>
            </a:lvl1pPr>
            <a:lvl2pPr marL="472859" indent="0">
              <a:buNone/>
              <a:defRPr sz="2902"/>
            </a:lvl2pPr>
            <a:lvl3pPr marL="945718" indent="0">
              <a:buNone/>
              <a:defRPr sz="2449"/>
            </a:lvl3pPr>
            <a:lvl4pPr marL="1418577" indent="0">
              <a:buNone/>
              <a:defRPr sz="2086"/>
            </a:lvl4pPr>
            <a:lvl5pPr marL="1891436" indent="0">
              <a:buNone/>
              <a:defRPr sz="2086"/>
            </a:lvl5pPr>
            <a:lvl6pPr marL="2364294" indent="0">
              <a:buNone/>
              <a:defRPr sz="2086"/>
            </a:lvl6pPr>
            <a:lvl7pPr marL="2837154" indent="0">
              <a:buNone/>
              <a:defRPr sz="2086"/>
            </a:lvl7pPr>
            <a:lvl8pPr marL="3310013" indent="0">
              <a:buNone/>
              <a:defRPr sz="2086"/>
            </a:lvl8pPr>
            <a:lvl9pPr marL="3782871" indent="0">
              <a:buNone/>
              <a:defRPr sz="2086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51"/>
            </a:lvl1pPr>
            <a:lvl2pPr marL="472859" indent="0">
              <a:buNone/>
              <a:defRPr sz="1270"/>
            </a:lvl2pPr>
            <a:lvl3pPr marL="945718" indent="0">
              <a:buNone/>
              <a:defRPr sz="998"/>
            </a:lvl3pPr>
            <a:lvl4pPr marL="1418577" indent="0">
              <a:buNone/>
              <a:defRPr sz="907"/>
            </a:lvl4pPr>
            <a:lvl5pPr marL="1891436" indent="0">
              <a:buNone/>
              <a:defRPr sz="907"/>
            </a:lvl5pPr>
            <a:lvl6pPr marL="2364294" indent="0">
              <a:buNone/>
              <a:defRPr sz="907"/>
            </a:lvl6pPr>
            <a:lvl7pPr marL="2837154" indent="0">
              <a:buNone/>
              <a:defRPr sz="907"/>
            </a:lvl7pPr>
            <a:lvl8pPr marL="3310013" indent="0">
              <a:buNone/>
              <a:defRPr sz="907"/>
            </a:lvl8pPr>
            <a:lvl9pPr marL="3782871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0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7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0" y="303213"/>
            <a:ext cx="3206751" cy="6451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7" y="303213"/>
            <a:ext cx="9421283" cy="6451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0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26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3726650"/>
            <a:ext cx="10363200" cy="1470025"/>
          </a:xfrm>
        </p:spPr>
        <p:txBody>
          <a:bodyPr>
            <a:normAutofit/>
          </a:bodyPr>
          <a:lstStyle>
            <a:lvl1pPr>
              <a:defRPr sz="6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5228795"/>
            <a:ext cx="8534401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0">
                <a:solidFill>
                  <a:schemeClr val="bg1"/>
                </a:solidFill>
                <a:latin typeface="+mj-lt"/>
              </a:defRPr>
            </a:lvl1pPr>
            <a:lvl2pPr marL="57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767984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26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304622" y="1247808"/>
            <a:ext cx="8137177" cy="4773480"/>
          </a:xfrm>
        </p:spPr>
        <p:txBody>
          <a:bodyPr anchor="t">
            <a:normAutofit/>
          </a:bodyPr>
          <a:lstStyle>
            <a:lvl1pPr algn="l">
              <a:lnSpc>
                <a:spcPts val="7620"/>
              </a:lnSpc>
              <a:defRPr sz="66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379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01788" y="5126805"/>
            <a:ext cx="1231295" cy="37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987" tIns="50493" rIns="100987" bIns="50493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7" y="2006602"/>
            <a:ext cx="10176933" cy="4275666"/>
          </a:xfrm>
        </p:spPr>
        <p:txBody>
          <a:bodyPr>
            <a:noAutofit/>
          </a:bodyPr>
          <a:lstStyle>
            <a:lvl1pPr marL="401493" indent="0">
              <a:buFontTx/>
              <a:buNone/>
              <a:defRPr b="1">
                <a:latin typeface="+mj-lt"/>
              </a:defRPr>
            </a:lvl1pPr>
            <a:lvl2pPr marL="397987" indent="3507">
              <a:defRPr>
                <a:latin typeface="+mj-lt"/>
              </a:defRPr>
            </a:lvl2pPr>
            <a:lvl3pPr marL="694284" indent="-287532">
              <a:tabLst/>
              <a:defRPr>
                <a:latin typeface="+mj-lt"/>
              </a:defRPr>
            </a:lvl3pPr>
            <a:lvl4pPr marL="0" indent="397987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920" y="745068"/>
            <a:ext cx="10064851" cy="1261534"/>
          </a:xfrm>
        </p:spPr>
        <p:txBody>
          <a:bodyPr/>
          <a:lstStyle>
            <a:lvl1pPr marL="0" marR="0" indent="0" defTabSz="11519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E74BC4-BEF2-4C66-97E4-30CA0FA53F6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67593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01788" y="5126805"/>
            <a:ext cx="1231295" cy="37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987" tIns="50493" rIns="100987" bIns="50493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7" y="2006602"/>
            <a:ext cx="10176933" cy="4275666"/>
          </a:xfrm>
        </p:spPr>
        <p:txBody>
          <a:bodyPr>
            <a:noAutofit/>
          </a:bodyPr>
          <a:lstStyle>
            <a:lvl1pPr marL="401493" indent="0">
              <a:buFontTx/>
              <a:buNone/>
              <a:defRPr b="1">
                <a:latin typeface="+mj-lt"/>
              </a:defRPr>
            </a:lvl1pPr>
            <a:lvl2pPr marL="397987" indent="3507">
              <a:defRPr>
                <a:latin typeface="+mj-lt"/>
              </a:defRPr>
            </a:lvl2pPr>
            <a:lvl3pPr marL="694284" indent="-287532">
              <a:tabLst/>
              <a:defRPr>
                <a:latin typeface="+mj-lt"/>
              </a:defRPr>
            </a:lvl3pPr>
            <a:lvl4pPr marL="0" indent="397987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4920" y="745068"/>
            <a:ext cx="10176932" cy="1261534"/>
          </a:xfrm>
        </p:spPr>
        <p:txBody>
          <a:bodyPr>
            <a:noAutofit/>
          </a:bodyPr>
          <a:lstStyle>
            <a:lvl1pPr marL="0" marR="0" indent="0" defTabSz="11519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84915B-5E36-4BCF-B4E7-730ED77C356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76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26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7" y="2006601"/>
            <a:ext cx="10176933" cy="4275666"/>
          </a:xfrm>
        </p:spPr>
        <p:txBody>
          <a:bodyPr>
            <a:noAutofit/>
          </a:bodyPr>
          <a:lstStyle>
            <a:lvl1pPr marL="401493" indent="0">
              <a:buFontTx/>
              <a:buNone/>
              <a:defRPr b="1">
                <a:latin typeface="+mj-lt"/>
              </a:defRPr>
            </a:lvl1pPr>
            <a:lvl2pPr marL="401493" indent="0">
              <a:defRPr>
                <a:latin typeface="+mj-lt"/>
              </a:defRPr>
            </a:lvl2pPr>
            <a:lvl3pPr marL="694284" indent="-287532">
              <a:defRPr>
                <a:latin typeface="+mj-lt"/>
              </a:defRPr>
            </a:lvl3pPr>
            <a:lvl4pPr marL="0" indent="397987">
              <a:defRPr>
                <a:latin typeface="+mj-lt"/>
              </a:defRPr>
            </a:lvl4pPr>
            <a:lvl5pPr marL="158493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4920" y="745068"/>
            <a:ext cx="10176932" cy="1261534"/>
          </a:xfrm>
        </p:spPr>
        <p:txBody>
          <a:bodyPr>
            <a:noAutofit/>
          </a:bodyPr>
          <a:lstStyle>
            <a:lvl1pPr marL="0" marR="0" indent="0" defTabSz="11519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6287B8-52F5-442B-A963-5CE2C115459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8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26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4917" y="2006601"/>
            <a:ext cx="10176933" cy="4275666"/>
          </a:xfrm>
        </p:spPr>
        <p:txBody>
          <a:bodyPr>
            <a:noAutofit/>
          </a:bodyPr>
          <a:lstStyle>
            <a:lvl1pPr marL="401493" indent="0">
              <a:buFontTx/>
              <a:buNone/>
              <a:defRPr b="1">
                <a:latin typeface="+mj-lt"/>
              </a:defRPr>
            </a:lvl1pPr>
            <a:lvl2pPr marL="401493" indent="0">
              <a:defRPr>
                <a:latin typeface="+mj-lt"/>
              </a:defRPr>
            </a:lvl2pPr>
            <a:lvl3pPr marL="694284" indent="-287532">
              <a:defRPr>
                <a:latin typeface="+mj-lt"/>
              </a:defRPr>
            </a:lvl3pPr>
            <a:lvl4pPr marL="0" indent="397987">
              <a:defRPr>
                <a:latin typeface="+mj-lt"/>
              </a:defRPr>
            </a:lvl4pPr>
            <a:lvl5pPr marL="158493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4920" y="745068"/>
            <a:ext cx="10176932" cy="1261534"/>
          </a:xfrm>
        </p:spPr>
        <p:txBody>
          <a:bodyPr>
            <a:noAutofit/>
          </a:bodyPr>
          <a:lstStyle>
            <a:lvl1pPr marL="0" marR="0" indent="0" defTabSz="11519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9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1A14D-F1ED-4DF8-91A2-2E02446BDFB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97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26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730" y="1970915"/>
            <a:ext cx="7649122" cy="136207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2730" y="470727"/>
            <a:ext cx="7649122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597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19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79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39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98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58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18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78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4419318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2" y="1914"/>
            <a:ext cx="12190191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3"/>
            <a:ext cx="9760919" cy="4829253"/>
          </a:xfrm>
        </p:spPr>
        <p:txBody>
          <a:bodyPr/>
          <a:lstStyle>
            <a:lvl1pPr marL="329613" indent="0">
              <a:buFontTx/>
              <a:buNone/>
              <a:defRPr b="1">
                <a:latin typeface="+mj-lt"/>
              </a:defRPr>
            </a:lvl1pPr>
            <a:lvl2pPr marL="326733" indent="2880">
              <a:defRPr>
                <a:latin typeface="+mj-lt"/>
              </a:defRPr>
            </a:lvl2pPr>
            <a:lvl3pPr marL="569984" indent="-236054">
              <a:tabLst/>
              <a:defRPr>
                <a:latin typeface="+mj-lt"/>
              </a:defRPr>
            </a:lvl3pPr>
            <a:lvl4pPr marL="0" indent="326733">
              <a:lnSpc>
                <a:spcPts val="1633"/>
              </a:lnSpc>
              <a:spcBef>
                <a:spcPts val="363"/>
              </a:spcBef>
              <a:defRPr>
                <a:latin typeface="+mj-lt"/>
              </a:defRPr>
            </a:lvl4pPr>
            <a:lvl5pPr>
              <a:lnSpc>
                <a:spcPts val="1633"/>
              </a:lnSpc>
              <a:spcBef>
                <a:spcPts val="3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902186" y="5127078"/>
            <a:ext cx="1231491" cy="376853"/>
          </a:xfrm>
          <a:prstGeom prst="rect">
            <a:avLst/>
          </a:prstGeom>
          <a:noFill/>
        </p:spPr>
        <p:txBody>
          <a:bodyPr wrap="square" lIns="82906" tIns="41453" rIns="82906" bIns="41453" rtlCol="0">
            <a:noAutofit/>
          </a:bodyPr>
          <a:lstStyle/>
          <a:p>
            <a:pPr defTabSz="945718"/>
            <a:endParaRPr lang="ru-RU" sz="1905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096847" y="501071"/>
            <a:ext cx="9782922" cy="1105803"/>
          </a:xfrm>
        </p:spPr>
        <p:txBody>
          <a:bodyPr/>
          <a:lstStyle>
            <a:lvl1pPr marL="0" marR="0" indent="0" defTabSz="9457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898"/>
            </a:lvl1pPr>
          </a:lstStyle>
          <a:p>
            <a:pPr marL="0" marR="0" lvl="0" indent="0" defTabSz="9457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354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30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9" y="745068"/>
            <a:ext cx="10767483" cy="126153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4918" y="2006600"/>
            <a:ext cx="4863435" cy="427566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999" y="2006600"/>
            <a:ext cx="4895851" cy="427566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87CA50-7C75-4123-B47C-8154BF45475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90724"/>
      </p:ext>
    </p:extLst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78" indent="0">
              <a:buNone/>
              <a:defRPr sz="2500" b="1"/>
            </a:lvl2pPr>
            <a:lvl3pPr marL="1151957" indent="0">
              <a:buNone/>
              <a:defRPr sz="2300" b="1"/>
            </a:lvl3pPr>
            <a:lvl4pPr marL="1727934" indent="0">
              <a:buNone/>
              <a:defRPr sz="2000" b="1"/>
            </a:lvl4pPr>
            <a:lvl5pPr marL="2303912" indent="0">
              <a:buNone/>
              <a:defRPr sz="2000" b="1"/>
            </a:lvl5pPr>
            <a:lvl6pPr marL="2879891" indent="0">
              <a:buNone/>
              <a:defRPr sz="2000" b="1"/>
            </a:lvl6pPr>
            <a:lvl7pPr marL="3455869" indent="0">
              <a:buNone/>
              <a:defRPr sz="2000" b="1"/>
            </a:lvl7pPr>
            <a:lvl8pPr marL="4031848" indent="0">
              <a:buNone/>
              <a:defRPr sz="2000" b="1"/>
            </a:lvl8pPr>
            <a:lvl9pPr marL="4607826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978" indent="0">
              <a:buNone/>
              <a:defRPr sz="2500" b="1"/>
            </a:lvl2pPr>
            <a:lvl3pPr marL="1151957" indent="0">
              <a:buNone/>
              <a:defRPr sz="2300" b="1"/>
            </a:lvl3pPr>
            <a:lvl4pPr marL="1727934" indent="0">
              <a:buNone/>
              <a:defRPr sz="2000" b="1"/>
            </a:lvl4pPr>
            <a:lvl5pPr marL="2303912" indent="0">
              <a:buNone/>
              <a:defRPr sz="2000" b="1"/>
            </a:lvl5pPr>
            <a:lvl6pPr marL="2879891" indent="0">
              <a:buNone/>
              <a:defRPr sz="2000" b="1"/>
            </a:lvl6pPr>
            <a:lvl7pPr marL="3455869" indent="0">
              <a:buNone/>
              <a:defRPr sz="2000" b="1"/>
            </a:lvl7pPr>
            <a:lvl8pPr marL="4031848" indent="0">
              <a:buNone/>
              <a:defRPr sz="2000" b="1"/>
            </a:lvl8pPr>
            <a:lvl9pPr marL="4607826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45674"/>
      </p:ext>
    </p:extLst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63" y="1037861"/>
            <a:ext cx="10083739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C259FC-45CE-45B1-82C8-A339BC328D9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19607"/>
      </p:ext>
    </p:extLst>
  </p:cSld>
  <p:clrMapOvr>
    <a:masterClrMapping/>
  </p:clrMapOvr>
  <p:transition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62729"/>
      </p:ext>
    </p:extLst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51"/>
            <a:ext cx="4011084" cy="116204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2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2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75978" indent="0">
              <a:buNone/>
              <a:defRPr sz="1600"/>
            </a:lvl2pPr>
            <a:lvl3pPr marL="1151957" indent="0">
              <a:buNone/>
              <a:defRPr sz="1300"/>
            </a:lvl3pPr>
            <a:lvl4pPr marL="1727934" indent="0">
              <a:buNone/>
              <a:defRPr sz="1100"/>
            </a:lvl4pPr>
            <a:lvl5pPr marL="2303912" indent="0">
              <a:buNone/>
              <a:defRPr sz="1100"/>
            </a:lvl5pPr>
            <a:lvl6pPr marL="2879891" indent="0">
              <a:buNone/>
              <a:defRPr sz="1100"/>
            </a:lvl6pPr>
            <a:lvl7pPr marL="3455869" indent="0">
              <a:buNone/>
              <a:defRPr sz="1100"/>
            </a:lvl7pPr>
            <a:lvl8pPr marL="4031848" indent="0">
              <a:buNone/>
              <a:defRPr sz="1100"/>
            </a:lvl8pPr>
            <a:lvl9pPr marL="460782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92817"/>
      </p:ext>
    </p:extLst>
  </p:cSld>
  <p:clrMapOvr>
    <a:masterClrMapping/>
  </p:clrMapOvr>
  <p:transition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Autofit/>
          </a:bodyPr>
          <a:lstStyle>
            <a:lvl1pPr marL="0" indent="0">
              <a:buNone/>
              <a:defRPr sz="4100"/>
            </a:lvl1pPr>
            <a:lvl2pPr marL="575978" indent="0">
              <a:buNone/>
              <a:defRPr sz="3500"/>
            </a:lvl2pPr>
            <a:lvl3pPr marL="1151957" indent="0">
              <a:buNone/>
              <a:defRPr sz="3000"/>
            </a:lvl3pPr>
            <a:lvl4pPr marL="1727934" indent="0">
              <a:buNone/>
              <a:defRPr sz="2500"/>
            </a:lvl4pPr>
            <a:lvl5pPr marL="2303912" indent="0">
              <a:buNone/>
              <a:defRPr sz="2500"/>
            </a:lvl5pPr>
            <a:lvl6pPr marL="2879891" indent="0">
              <a:buNone/>
              <a:defRPr sz="2500"/>
            </a:lvl6pPr>
            <a:lvl7pPr marL="3455869" indent="0">
              <a:buNone/>
              <a:defRPr sz="2500"/>
            </a:lvl7pPr>
            <a:lvl8pPr marL="4031848" indent="0">
              <a:buNone/>
              <a:defRPr sz="2500"/>
            </a:lvl8pPr>
            <a:lvl9pPr marL="4607826" indent="0">
              <a:buNone/>
              <a:defRPr sz="2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75978" indent="0">
              <a:buNone/>
              <a:defRPr sz="1600"/>
            </a:lvl2pPr>
            <a:lvl3pPr marL="1151957" indent="0">
              <a:buNone/>
              <a:defRPr sz="1300"/>
            </a:lvl3pPr>
            <a:lvl4pPr marL="1727934" indent="0">
              <a:buNone/>
              <a:defRPr sz="1100"/>
            </a:lvl4pPr>
            <a:lvl5pPr marL="2303912" indent="0">
              <a:buNone/>
              <a:defRPr sz="1100"/>
            </a:lvl5pPr>
            <a:lvl6pPr marL="2879891" indent="0">
              <a:buNone/>
              <a:defRPr sz="1100"/>
            </a:lvl6pPr>
            <a:lvl7pPr marL="3455869" indent="0">
              <a:buNone/>
              <a:defRPr sz="1100"/>
            </a:lvl7pPr>
            <a:lvl8pPr marL="4031848" indent="0">
              <a:buNone/>
              <a:defRPr sz="1100"/>
            </a:lvl8pPr>
            <a:lvl9pPr marL="460782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2DBC0-D6A7-46B6-A0C2-8529289A6A33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13437"/>
      </p:ext>
    </p:extLst>
  </p:cSld>
  <p:clrMapOvr>
    <a:masterClrMapping/>
  </p:clrMapOvr>
  <p:transition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3554-C9BB-4412-8666-BC868BE3B8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23911"/>
      </p:ext>
    </p:extLst>
  </p:cSld>
  <p:clrMapOvr>
    <a:masterClrMapping/>
  </p:clrMapOvr>
  <p:transition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337801" y="303212"/>
            <a:ext cx="3206750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3319" y="303212"/>
            <a:ext cx="9421283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2B04-FA1E-4566-93A2-9F11DC02694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74127"/>
      </p:ext>
    </p:extLst>
  </p:cSld>
  <p:clrMapOvr>
    <a:masterClrMapping/>
  </p:clrMapOvr>
  <p:transition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9" y="277194"/>
            <a:ext cx="10972464" cy="11402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70" y="1600159"/>
            <a:ext cx="5405602" cy="45270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76631" y="1600158"/>
            <a:ext cx="5405602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76631" y="3923537"/>
            <a:ext cx="5405602" cy="22036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770" y="6245656"/>
            <a:ext cx="2847263" cy="477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910" y="6245656"/>
            <a:ext cx="3860184" cy="477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4970" y="6245656"/>
            <a:ext cx="2847264" cy="47752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64190B-8B07-4A3C-A485-7FAC1A0B4A2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63573"/>
      </p:ext>
    </p:extLst>
  </p:cSld>
  <p:clrMapOvr>
    <a:masterClrMapping/>
  </p:clrMapOvr>
  <p:transition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769" y="277194"/>
            <a:ext cx="10972464" cy="11402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770" y="1600158"/>
            <a:ext cx="5405602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76631" y="1600158"/>
            <a:ext cx="5405602" cy="2202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770" y="3923537"/>
            <a:ext cx="5405602" cy="22036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6631" y="3923537"/>
            <a:ext cx="5405602" cy="22036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770" y="6245656"/>
            <a:ext cx="2847263" cy="477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910" y="6245656"/>
            <a:ext cx="3860184" cy="4775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4970" y="6245656"/>
            <a:ext cx="2847264" cy="47752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B0F141-EF53-4446-B200-7B8A2952608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57689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472"/>
            <a:ext cx="12190191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6849" y="1606873"/>
            <a:ext cx="9760919" cy="4829253"/>
          </a:xfrm>
        </p:spPr>
        <p:txBody>
          <a:bodyPr/>
          <a:lstStyle>
            <a:lvl1pPr marL="329613" indent="0">
              <a:buFontTx/>
              <a:buNone/>
              <a:defRPr b="1">
                <a:latin typeface="+mj-lt"/>
              </a:defRPr>
            </a:lvl1pPr>
            <a:lvl2pPr marL="329613" indent="0">
              <a:defRPr>
                <a:latin typeface="+mj-lt"/>
              </a:defRPr>
            </a:lvl2pPr>
            <a:lvl3pPr marL="569984" indent="-236054">
              <a:defRPr>
                <a:latin typeface="+mj-lt"/>
              </a:defRPr>
            </a:lvl3pPr>
            <a:lvl4pPr marL="0" indent="326733">
              <a:defRPr>
                <a:latin typeface="+mj-lt"/>
              </a:defRPr>
            </a:lvl4pPr>
            <a:lvl5pPr marL="130117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095901" y="501071"/>
            <a:ext cx="9783869" cy="1105803"/>
          </a:xfrm>
        </p:spPr>
        <p:txBody>
          <a:bodyPr/>
          <a:lstStyle>
            <a:lvl1pPr marL="0" marR="0" indent="0" defTabSz="9457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898"/>
            </a:lvl1pPr>
          </a:lstStyle>
          <a:p>
            <a:pPr marL="0" marR="0" lvl="0" indent="0" defTabSz="9457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354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9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" y="2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9" y="1012506"/>
            <a:ext cx="9760919" cy="2024630"/>
          </a:xfrm>
        </p:spPr>
        <p:txBody>
          <a:bodyPr anchor="t"/>
          <a:lstStyle>
            <a:lvl1pPr algn="l">
              <a:defRPr sz="4172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9" y="3429720"/>
            <a:ext cx="9760919" cy="3006404"/>
          </a:xfrm>
        </p:spPr>
        <p:txBody>
          <a:bodyPr anchor="t"/>
          <a:lstStyle>
            <a:lvl1pPr marL="0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1pPr>
            <a:lvl2pPr marL="472859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45718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41857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891436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36429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83715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31001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78287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2" y="1914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7" y="501068"/>
            <a:ext cx="978292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96847" y="1606871"/>
            <a:ext cx="4827685" cy="4695797"/>
          </a:xfrm>
        </p:spPr>
        <p:txBody>
          <a:bodyPr/>
          <a:lstStyle>
            <a:lvl1pPr>
              <a:defRPr sz="2902"/>
            </a:lvl1pPr>
            <a:lvl2pPr>
              <a:defRPr sz="2449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19908" y="1606871"/>
            <a:ext cx="4859863" cy="4695797"/>
          </a:xfrm>
        </p:spPr>
        <p:txBody>
          <a:bodyPr/>
          <a:lstStyle>
            <a:lvl1pPr>
              <a:defRPr sz="2902"/>
            </a:lvl1pPr>
            <a:lvl2pPr>
              <a:defRPr sz="2449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8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8" y="501067"/>
            <a:ext cx="10485554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6849" y="1606871"/>
            <a:ext cx="4899670" cy="568003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72859" indent="0">
              <a:buNone/>
              <a:defRPr sz="2086" b="1"/>
            </a:lvl2pPr>
            <a:lvl3pPr marL="945718" indent="0">
              <a:buNone/>
              <a:defRPr sz="1905" b="1"/>
            </a:lvl3pPr>
            <a:lvl4pPr marL="1418577" indent="0">
              <a:buNone/>
              <a:defRPr sz="1633" b="1"/>
            </a:lvl4pPr>
            <a:lvl5pPr marL="1891436" indent="0">
              <a:buNone/>
              <a:defRPr sz="1633" b="1"/>
            </a:lvl5pPr>
            <a:lvl6pPr marL="2364294" indent="0">
              <a:buNone/>
              <a:defRPr sz="1633" b="1"/>
            </a:lvl6pPr>
            <a:lvl7pPr marL="2837154" indent="0">
              <a:buNone/>
              <a:defRPr sz="1633" b="1"/>
            </a:lvl7pPr>
            <a:lvl8pPr marL="3310013" indent="0">
              <a:buNone/>
              <a:defRPr sz="1633" b="1"/>
            </a:lvl8pPr>
            <a:lvl9pPr marL="3782871" indent="0">
              <a:buNone/>
              <a:defRPr sz="16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96849" y="2174876"/>
            <a:ext cx="4899670" cy="4261248"/>
          </a:xfrm>
        </p:spPr>
        <p:txBody>
          <a:bodyPr/>
          <a:lstStyle>
            <a:lvl1pPr>
              <a:defRPr sz="2449"/>
            </a:lvl1pPr>
            <a:lvl2pPr>
              <a:defRPr sz="2086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3" y="1606871"/>
            <a:ext cx="4783767" cy="568003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72859" indent="0">
              <a:buNone/>
              <a:defRPr sz="2086" b="1"/>
            </a:lvl2pPr>
            <a:lvl3pPr marL="945718" indent="0">
              <a:buNone/>
              <a:defRPr sz="1905" b="1"/>
            </a:lvl3pPr>
            <a:lvl4pPr marL="1418577" indent="0">
              <a:buNone/>
              <a:defRPr sz="1633" b="1"/>
            </a:lvl4pPr>
            <a:lvl5pPr marL="1891436" indent="0">
              <a:buNone/>
              <a:defRPr sz="1633" b="1"/>
            </a:lvl5pPr>
            <a:lvl6pPr marL="2364294" indent="0">
              <a:buNone/>
              <a:defRPr sz="1633" b="1"/>
            </a:lvl6pPr>
            <a:lvl7pPr marL="2837154" indent="0">
              <a:buNone/>
              <a:defRPr sz="1633" b="1"/>
            </a:lvl7pPr>
            <a:lvl8pPr marL="3310013" indent="0">
              <a:buNone/>
              <a:defRPr sz="1633" b="1"/>
            </a:lvl8pPr>
            <a:lvl9pPr marL="3782871" indent="0">
              <a:buNone/>
              <a:defRPr sz="16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96003" y="2188098"/>
            <a:ext cx="4783767" cy="4248026"/>
          </a:xfrm>
        </p:spPr>
        <p:txBody>
          <a:bodyPr/>
          <a:lstStyle>
            <a:lvl1pPr>
              <a:defRPr sz="2449"/>
            </a:lvl1pPr>
            <a:lvl2pPr>
              <a:defRPr sz="2086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8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12" y="1914"/>
            <a:ext cx="12190191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848" y="501068"/>
            <a:ext cx="10485554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38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21397" y="5872591"/>
            <a:ext cx="756571" cy="653106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defRPr sz="2449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0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356"/>
            </a:lvl1pPr>
            <a:lvl2pPr>
              <a:defRPr sz="2902"/>
            </a:lvl2pPr>
            <a:lvl3pPr>
              <a:defRPr sz="2449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0"/>
            <a:ext cx="4011084" cy="4691063"/>
          </a:xfrm>
        </p:spPr>
        <p:txBody>
          <a:bodyPr/>
          <a:lstStyle>
            <a:lvl1pPr marL="0" indent="0">
              <a:buNone/>
              <a:defRPr sz="1451"/>
            </a:lvl1pPr>
            <a:lvl2pPr marL="472859" indent="0">
              <a:buNone/>
              <a:defRPr sz="1270"/>
            </a:lvl2pPr>
            <a:lvl3pPr marL="945718" indent="0">
              <a:buNone/>
              <a:defRPr sz="998"/>
            </a:lvl3pPr>
            <a:lvl4pPr marL="1418577" indent="0">
              <a:buNone/>
              <a:defRPr sz="907"/>
            </a:lvl4pPr>
            <a:lvl5pPr marL="1891436" indent="0">
              <a:buNone/>
              <a:defRPr sz="907"/>
            </a:lvl5pPr>
            <a:lvl6pPr marL="2364294" indent="0">
              <a:buNone/>
              <a:defRPr sz="907"/>
            </a:lvl6pPr>
            <a:lvl7pPr marL="2837154" indent="0">
              <a:buNone/>
              <a:defRPr sz="907"/>
            </a:lvl7pPr>
            <a:lvl8pPr marL="3310013" indent="0">
              <a:buNone/>
              <a:defRPr sz="907"/>
            </a:lvl8pPr>
            <a:lvl9pPr marL="3782871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7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941" y="490023"/>
            <a:ext cx="9791830" cy="1110281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7941" y="1600200"/>
            <a:ext cx="9791830" cy="4835924"/>
          </a:xfrm>
          <a:prstGeom prst="rect">
            <a:avLst/>
          </a:prstGeom>
        </p:spPr>
        <p:txBody>
          <a:bodyPr vert="horz" lIns="104269" tIns="52135" rIns="104269" bIns="5213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2" y="6356353"/>
            <a:ext cx="28448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71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vert="horz" lIns="104269" tIns="52135" rIns="104269" bIns="52135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71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098777" y="6041425"/>
            <a:ext cx="826282" cy="631834"/>
          </a:xfrm>
          <a:prstGeom prst="rect">
            <a:avLst/>
          </a:prstGeom>
        </p:spPr>
        <p:txBody>
          <a:bodyPr vert="horz" lIns="104269" tIns="52135" rIns="104269" bIns="52135" rtlCol="0" anchor="ctr">
            <a:normAutofit/>
          </a:bodyPr>
          <a:lstStyle>
            <a:lvl1pPr algn="ctr">
              <a:lnSpc>
                <a:spcPts val="2177"/>
              </a:lnSpc>
              <a:defRPr sz="2449">
                <a:solidFill>
                  <a:schemeClr val="bg1"/>
                </a:solidFill>
              </a:defRPr>
            </a:lvl1pPr>
          </a:lstStyle>
          <a:p>
            <a:pPr defTabSz="945718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945718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3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45718" rtl="0" eaLnBrk="1" latinLnBrk="0" hangingPunct="1">
        <a:lnSpc>
          <a:spcPts val="4715"/>
        </a:lnSpc>
        <a:spcBef>
          <a:spcPct val="0"/>
        </a:spcBef>
        <a:buNone/>
        <a:defRPr sz="3809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29613" indent="0" algn="l" defTabSz="945718" rtl="0" eaLnBrk="1" latinLnBrk="0" hangingPunct="1">
        <a:spcBef>
          <a:spcPct val="20000"/>
        </a:spcBef>
        <a:buFont typeface="+mj-lt"/>
        <a:buNone/>
        <a:defRPr sz="3356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29613" indent="0" algn="l" defTabSz="945718" rtl="0" eaLnBrk="1" latinLnBrk="0" hangingPunct="1">
        <a:spcBef>
          <a:spcPct val="20000"/>
        </a:spcBef>
        <a:buFont typeface="Arial" pitchFamily="34" charset="0"/>
        <a:buNone/>
        <a:defRPr sz="2177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46271" indent="-236054" algn="l" defTabSz="945718" rtl="0" eaLnBrk="1" latinLnBrk="0" hangingPunct="1">
        <a:spcBef>
          <a:spcPct val="20000"/>
        </a:spcBef>
        <a:buFont typeface="Arial" pitchFamily="34" charset="0"/>
        <a:buChar char="•"/>
        <a:defRPr sz="2177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26733" algn="just" defTabSz="945718" rtl="0" eaLnBrk="1" latinLnBrk="0" hangingPunct="1">
        <a:lnSpc>
          <a:spcPts val="1633"/>
        </a:lnSpc>
        <a:spcBef>
          <a:spcPts val="363"/>
        </a:spcBef>
        <a:buFont typeface="Arial" pitchFamily="34" charset="0"/>
        <a:buNone/>
        <a:tabLst/>
        <a:defRPr sz="1451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301176" indent="0" algn="l" defTabSz="945718" rtl="0" eaLnBrk="1" latinLnBrk="0" hangingPunct="1">
        <a:lnSpc>
          <a:spcPts val="1633"/>
        </a:lnSpc>
        <a:spcBef>
          <a:spcPts val="363"/>
        </a:spcBef>
        <a:buFont typeface="Arial" pitchFamily="34" charset="0"/>
        <a:buNone/>
        <a:defRPr sz="127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600725" indent="-236430" algn="l" defTabSz="945718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73583" indent="-236430" algn="l" defTabSz="945718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46443" indent="-236430" algn="l" defTabSz="945718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19302" indent="-236430" algn="l" defTabSz="945718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2859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5718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18577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1436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4294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7154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0013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82871" algn="l" defTabSz="945718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26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14704" y="744641"/>
            <a:ext cx="10177917" cy="123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96" tIns="57598" rIns="115196" bIns="575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814704" y="1988229"/>
            <a:ext cx="10177917" cy="429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96" tIns="57598" rIns="115196" bIns="57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70" y="6356535"/>
            <a:ext cx="2843904" cy="365390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910" y="6356535"/>
            <a:ext cx="3860184" cy="365390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04276" y="5863886"/>
            <a:ext cx="671921" cy="685422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>
              <a:lnSpc>
                <a:spcPts val="2650"/>
              </a:lnSpc>
              <a:defRPr sz="3000" smtClean="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7FAEF6-E1A3-42BE-A776-371B38AD47AF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7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defTabSz="1150938" rtl="0" fontAlgn="base">
        <a:spcBef>
          <a:spcPct val="0"/>
        </a:spcBef>
        <a:spcAft>
          <a:spcPct val="0"/>
        </a:spcAft>
        <a:defRPr sz="5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150938" rtl="0" fontAlgn="base">
        <a:spcBef>
          <a:spcPct val="0"/>
        </a:spcBef>
        <a:spcAft>
          <a:spcPct val="0"/>
        </a:spcAft>
        <a:defRPr sz="5400" b="1">
          <a:solidFill>
            <a:srgbClr val="005AA9"/>
          </a:solidFill>
          <a:latin typeface="Calibri" pitchFamily="34" charset="0"/>
        </a:defRPr>
      </a:lvl2pPr>
      <a:lvl3pPr algn="l" defTabSz="1150938" rtl="0" fontAlgn="base">
        <a:spcBef>
          <a:spcPct val="0"/>
        </a:spcBef>
        <a:spcAft>
          <a:spcPct val="0"/>
        </a:spcAft>
        <a:defRPr sz="5400" b="1">
          <a:solidFill>
            <a:srgbClr val="005AA9"/>
          </a:solidFill>
          <a:latin typeface="Calibri" pitchFamily="34" charset="0"/>
        </a:defRPr>
      </a:lvl3pPr>
      <a:lvl4pPr algn="l" defTabSz="1150938" rtl="0" fontAlgn="base">
        <a:spcBef>
          <a:spcPct val="0"/>
        </a:spcBef>
        <a:spcAft>
          <a:spcPct val="0"/>
        </a:spcAft>
        <a:defRPr sz="5400" b="1">
          <a:solidFill>
            <a:srgbClr val="005AA9"/>
          </a:solidFill>
          <a:latin typeface="Calibri" pitchFamily="34" charset="0"/>
        </a:defRPr>
      </a:lvl4pPr>
      <a:lvl5pPr algn="l" defTabSz="1150938" rtl="0" fontAlgn="base">
        <a:spcBef>
          <a:spcPct val="0"/>
        </a:spcBef>
        <a:spcAft>
          <a:spcPct val="0"/>
        </a:spcAft>
        <a:defRPr sz="5400" b="1">
          <a:solidFill>
            <a:srgbClr val="005AA9"/>
          </a:solidFill>
          <a:latin typeface="Calibri" pitchFamily="34" charset="0"/>
        </a:defRPr>
      </a:lvl5pPr>
      <a:lvl6pPr marL="457200" algn="l" defTabSz="1150938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5AA9"/>
          </a:solidFill>
          <a:latin typeface="Calibri" pitchFamily="34" charset="0"/>
        </a:defRPr>
      </a:lvl6pPr>
      <a:lvl7pPr marL="914400" algn="l" defTabSz="1150938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5AA9"/>
          </a:solidFill>
          <a:latin typeface="Calibri" pitchFamily="34" charset="0"/>
        </a:defRPr>
      </a:lvl7pPr>
      <a:lvl8pPr marL="1371600" algn="l" defTabSz="1150938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5AA9"/>
          </a:solidFill>
          <a:latin typeface="Calibri" pitchFamily="34" charset="0"/>
        </a:defRPr>
      </a:lvl8pPr>
      <a:lvl9pPr marL="1828800" algn="l" defTabSz="1150938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5AA9"/>
          </a:solidFill>
          <a:latin typeface="Calibri" pitchFamily="34" charset="0"/>
        </a:defRPr>
      </a:lvl9pPr>
    </p:titleStyle>
    <p:bodyStyle>
      <a:lvl1pPr marL="400050" indent="-400050" algn="l" defTabSz="1150938" rtl="0" fontAlgn="base">
        <a:spcBef>
          <a:spcPct val="20000"/>
        </a:spcBef>
        <a:spcAft>
          <a:spcPct val="0"/>
        </a:spcAft>
        <a:buFont typeface="+mj-lt"/>
        <a:defRPr sz="3400" kern="1200">
          <a:solidFill>
            <a:srgbClr val="005AA9"/>
          </a:solidFill>
          <a:latin typeface="+mj-lt"/>
          <a:ea typeface="+mn-ea"/>
          <a:cs typeface="+mn-cs"/>
        </a:defRPr>
      </a:lvl1pPr>
      <a:lvl2pPr marL="400050" indent="57150" algn="l" defTabSz="1150938" rtl="0" fontAlgn="base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rgbClr val="504F53"/>
          </a:solidFill>
          <a:latin typeface="+mj-lt"/>
          <a:ea typeface="+mn-ea"/>
          <a:cs typeface="+mn-cs"/>
        </a:defRPr>
      </a:lvl2pPr>
      <a:lvl3pPr marL="785813" indent="-287338" algn="l" defTabSz="115093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03325" algn="just" defTabSz="1150938" rtl="0" fontAlgn="base">
        <a:lnSpc>
          <a:spcPts val="2675"/>
        </a:lnSpc>
        <a:spcBef>
          <a:spcPts val="563"/>
        </a:spcBef>
        <a:spcAft>
          <a:spcPct val="0"/>
        </a:spcAft>
        <a:buFont typeface="Arial" pitchFamily="34" charset="0"/>
        <a:defRPr sz="2300" kern="1200">
          <a:solidFill>
            <a:srgbClr val="504F53"/>
          </a:solidFill>
          <a:latin typeface="+mj-lt"/>
          <a:ea typeface="+mn-ea"/>
          <a:cs typeface="+mn-cs"/>
        </a:defRPr>
      </a:lvl4pPr>
      <a:lvl5pPr marL="1584325" indent="244475" algn="l" defTabSz="1150938" rtl="0" fontAlgn="base">
        <a:lnSpc>
          <a:spcPts val="2538"/>
        </a:lnSpc>
        <a:spcBef>
          <a:spcPts val="563"/>
        </a:spcBef>
        <a:spcAft>
          <a:spcPct val="0"/>
        </a:spcAft>
        <a:buFont typeface="Arial" pitchFamily="34" charset="0"/>
        <a:defRPr sz="2000" kern="1200">
          <a:solidFill>
            <a:srgbClr val="8D8C90"/>
          </a:solidFill>
          <a:latin typeface="+mj-lt"/>
          <a:ea typeface="+mn-ea"/>
          <a:cs typeface="+mn-cs"/>
        </a:defRPr>
      </a:lvl5pPr>
      <a:lvl6pPr marL="3167880" indent="-287989" algn="l" defTabSz="115195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59" indent="-287989" algn="l" defTabSz="115195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37" indent="-287989" algn="l" defTabSz="115195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14" indent="-287989" algn="l" defTabSz="115195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95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78" algn="l" defTabSz="115195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57" algn="l" defTabSz="115195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34" algn="l" defTabSz="115195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12" algn="l" defTabSz="115195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891" algn="l" defTabSz="115195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69" algn="l" defTabSz="115195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48" algn="l" defTabSz="115195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26" algn="l" defTabSz="115195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ru.wikipedia.org/wiki/%D0%9C%D0%B8%D0%BD%D0%B8%D1%81%D1%82%D0%B5%D1%80%D1%81%D1%82%D0%B2%D0%BE_%D1%84%D0%B8%D0%BD%D0%B0%D0%BD%D1%81%D0%BE%D0%B2_%D0%A0%D0%A4" TargetMode="External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9.svg"/><Relationship Id="rId12" Type="http://schemas.openxmlformats.org/officeDocument/2006/relationships/image" Target="../media/image18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http://budget.admkrsk.ru/about/Pages/default.aspx" TargetMode="External"/><Relationship Id="rId5" Type="http://schemas.openxmlformats.org/officeDocument/2006/relationships/image" Target="../media/image7.svg"/><Relationship Id="rId15" Type="http://schemas.openxmlformats.org/officeDocument/2006/relationships/image" Target="../media/image15.svg"/><Relationship Id="rId10" Type="http://schemas.openxmlformats.org/officeDocument/2006/relationships/image" Target="../media/image17.png"/><Relationship Id="rId19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1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0%B5%D0%B4%D0%B5%D1%80%D0%B0%D0%BB%D1%8C%D0%BD%D0%B0%D1%8F_%D1%81%D0%BB%D1%83%D0%B6%D0%B1%D0%B0_%D1%81%D1%83%D0%B4%D0%B5%D0%B1%D0%BD%D1%8B%D1%85_%D0%BF%D1%80%D0%B8%D1%81%D1%82%D0%B0%D0%B2%D0%BE%D0%B2" TargetMode="External"/><Relationship Id="rId13" Type="http://schemas.openxmlformats.org/officeDocument/2006/relationships/image" Target="../media/image27.png"/><Relationship Id="rId18" Type="http://schemas.openxmlformats.org/officeDocument/2006/relationships/hyperlink" Target="https://sv.wikipedia.org/wiki/%C3%85klagarnas_grader_i_Ryssland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hyperlink" Target="https://ru.m.wikipedia.org/wiki/%D0%93%D0%BE%D1%81%D0%B0%D0%B2%D1%82%D0%BE%D0%B8%D0%BD%D1%81%D0%BF%D0%B5%D0%BA%D1%86%D0%B8%D1%8F_%D0%9C%D0%92%D0%94_%D0%A0%D0%BE%D1%81%D1%81%D0%B8%D0%B8" TargetMode="Externa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svg"/><Relationship Id="rId20" Type="http://schemas.openxmlformats.org/officeDocument/2006/relationships/hyperlink" Target="http://ru.wikipedia.org/wiki/%D0%9A%D0%B0%D0%B7%D0%BD%D0%B0%D1%87%D0%B5%D0%B9%D1%81%D1%82%D0%B2%D0%BE_%D0%A0%D0%BE%D1%81%D1%81%D0%B8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5" Type="http://schemas.openxmlformats.org/officeDocument/2006/relationships/image" Target="../media/image28.png"/><Relationship Id="rId10" Type="http://schemas.openxmlformats.org/officeDocument/2006/relationships/hyperlink" Target="https://ru.m.wikipedia.org/wiki/%D0%92%D0%B5%D1%80%D1%85%D0%BE%D0%B2%D0%BD%D1%8B%D0%B9_%D0%A1%D1%83%D0%B4_%D0%A0%D0%BE%D1%81%D1%81%D0%B8%D0%B8" TargetMode="External"/><Relationship Id="rId19" Type="http://schemas.openxmlformats.org/officeDocument/2006/relationships/image" Target="../media/image30.png"/><Relationship Id="rId4" Type="http://schemas.openxmlformats.org/officeDocument/2006/relationships/hyperlink" Target="https://pixabay.com/ru/%D0%B0%D0%BD%D0%BD%D0%BE%D1%82%D0%B0%D1%86%D0%B8%D1%8F-%D0%BB%D0%B8%D0%BD%D0%B8%D0%B8-%D1%81%D0%B5%D1%80%D1%8B%D0%B9-%D0%B4%D0%B8%D0%B7%D0%B0%D0%B9%D0%BD-%D1%84%D0%BE%D0%BD-267046/" TargetMode="External"/><Relationship Id="rId9" Type="http://schemas.openxmlformats.org/officeDocument/2006/relationships/image" Target="../media/image25.png"/><Relationship Id="rId14" Type="http://schemas.openxmlformats.org/officeDocument/2006/relationships/hyperlink" Target="https://en.wikipedia.org/wiki/Investigative_Committee_of_Russi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8352" y="1741509"/>
            <a:ext cx="10643616" cy="301665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Предупреждение возникновения налоговой </a:t>
            </a:r>
            <a:r>
              <a:rPr lang="ru-RU" sz="3200" dirty="0" smtClean="0"/>
              <a:t>задолженности и законные механизмы ее урегулирования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9524" y="4758160"/>
            <a:ext cx="9192768" cy="2042932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Начальник отдела </a:t>
            </a:r>
            <a:r>
              <a:rPr lang="ru-RU" dirty="0" smtClean="0">
                <a:latin typeface="Arial Narrow" panose="020B0606020202030204" pitchFamily="34" charset="0"/>
              </a:rPr>
              <a:t>урегулирования задолженности УФНС России по Новгородской области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 </a:t>
            </a:r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Ю. Е. </a:t>
            </a:r>
            <a:r>
              <a:rPr lang="ru-RU" dirty="0" err="1" smtClean="0">
                <a:latin typeface="Arial Narrow" panose="020B0606020202030204" pitchFamily="34" charset="0"/>
              </a:rPr>
              <a:t>Шангина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0099" y="171752"/>
            <a:ext cx="8456887" cy="704086"/>
          </a:xfrm>
        </p:spPr>
        <p:txBody>
          <a:bodyPr vert="horz" wrap="square" lIns="104190" tIns="52092" rIns="104190" bIns="5209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Влияние долга на самого должника</a:t>
            </a:r>
            <a:endParaRPr lang="ru-RU" altLang="ru-RU" sz="28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964181D-ABBE-42CC-91DF-6A0F136B133A}"/>
              </a:ext>
            </a:extLst>
          </p:cNvPr>
          <p:cNvSpPr txBox="1"/>
          <p:nvPr/>
        </p:nvSpPr>
        <p:spPr>
          <a:xfrm rot="16200000">
            <a:off x="433879" y="2694607"/>
            <a:ext cx="2303291" cy="157780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7021" y="194780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" name="Рисунок 30" descr="http://yashel-uzan.ru/images/uploads/news/2018/11/21/3c8a3f7b5a8e1d2d69d5ca84e1af9404.jpg"/>
          <p:cNvPicPr/>
          <p:nvPr/>
        </p:nvPicPr>
        <p:blipFill>
          <a:blip r:embed="rId3"/>
          <a:srcRect t="8288" r="7964"/>
          <a:stretch>
            <a:fillRect/>
          </a:stretch>
        </p:blipFill>
        <p:spPr bwMode="auto">
          <a:xfrm>
            <a:off x="8170984" y="744781"/>
            <a:ext cx="3269639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://www.orenkart.ru/userfiles/images/2014/logotipy_banko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2428" y="899380"/>
            <a:ext cx="2277941" cy="17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st.depositphotos.com/1005920/3520/i/950/depositphotos_35204999-stock-photo-auction-ico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8114" y="2303218"/>
            <a:ext cx="28194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https://i.pinimg.com/originals/26/46/9e/26469e515762043eeb108e392926b46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1466" y="3751385"/>
            <a:ext cx="2616812" cy="211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984738" y="457200"/>
            <a:ext cx="5779477" cy="54277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451339" y="685800"/>
            <a:ext cx="5509847" cy="54746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" name="Рисунок 40" descr="https://pbs.twimg.com/media/DpnE5bMXoAAVXGt.jpg:large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3784" y="3915508"/>
            <a:ext cx="3294185" cy="234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Стрелка вниз 42"/>
          <p:cNvSpPr/>
          <p:nvPr/>
        </p:nvSpPr>
        <p:spPr>
          <a:xfrm>
            <a:off x="9625820" y="3493477"/>
            <a:ext cx="526365" cy="73855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55223"/>
            <a:ext cx="10668000" cy="114279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овокупной задолженности  по налоговым платежам  за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 месяца 2019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Новгородской области,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(млн. рублей)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9277961"/>
              </p:ext>
            </p:extLst>
          </p:nvPr>
        </p:nvGraphicFramePr>
        <p:xfrm>
          <a:off x="11251847" y="5937305"/>
          <a:ext cx="534835" cy="65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20806797"/>
              </p:ext>
            </p:extLst>
          </p:nvPr>
        </p:nvGraphicFramePr>
        <p:xfrm>
          <a:off x="5783263" y="1206500"/>
          <a:ext cx="5837237" cy="51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67657762"/>
              </p:ext>
            </p:extLst>
          </p:nvPr>
        </p:nvGraphicFramePr>
        <p:xfrm>
          <a:off x="342900" y="1244600"/>
          <a:ext cx="5405438" cy="487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08700" y="339090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1200" b="1" dirty="0" smtClean="0">
              <a:solidFill>
                <a:srgbClr val="005AA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491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176" y="-109602"/>
            <a:ext cx="8456887" cy="704086"/>
          </a:xfrm>
        </p:spPr>
        <p:txBody>
          <a:bodyPr vert="horz" wrap="square" lIns="104190" tIns="52092" rIns="104190" bIns="5209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Влияние долга на поступления в бюджет </a:t>
            </a:r>
            <a:r>
              <a:rPr lang="ru-RU" altLang="ru-RU" sz="28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субъекта РФ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2" y="4654606"/>
            <a:ext cx="1209186" cy="1257552"/>
          </a:xfrm>
          <a:prstGeom prst="rect">
            <a:avLst/>
          </a:prstGeom>
        </p:spPr>
      </p:pic>
      <p:pic>
        <p:nvPicPr>
          <p:cNvPr id="10" name="Рисунок 9" descr="Дом">
            <a:extLst>
              <a:ext uri="{FF2B5EF4-FFF2-40B4-BE49-F238E27FC236}">
                <a16:creationId xmlns:a16="http://schemas.microsoft.com/office/drawing/2014/main" xmlns="" id="{2D9C3FE5-9930-41BF-A95F-8090CD9B6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80547" y="5336117"/>
            <a:ext cx="1055683" cy="1055683"/>
          </a:xfrm>
          <a:prstGeom prst="rect">
            <a:avLst/>
          </a:prstGeom>
        </p:spPr>
      </p:pic>
      <p:pic>
        <p:nvPicPr>
          <p:cNvPr id="12" name="Рисунок 11" descr="Автомобиль">
            <a:extLst>
              <a:ext uri="{FF2B5EF4-FFF2-40B4-BE49-F238E27FC236}">
                <a16:creationId xmlns:a16="http://schemas.microsoft.com/office/drawing/2014/main" xmlns="" id="{E08265AE-D5B1-423F-9530-165B9A9F5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45104" y="5541379"/>
            <a:ext cx="1055683" cy="1055683"/>
          </a:xfrm>
          <a:prstGeom prst="rect">
            <a:avLst/>
          </a:prstGeom>
        </p:spPr>
      </p:pic>
      <p:pic>
        <p:nvPicPr>
          <p:cNvPr id="14" name="Рисунок 13" descr="Пейзаж холма">
            <a:extLst>
              <a:ext uri="{FF2B5EF4-FFF2-40B4-BE49-F238E27FC236}">
                <a16:creationId xmlns:a16="http://schemas.microsoft.com/office/drawing/2014/main" xmlns="" id="{E25CF526-9C51-4D85-B6A7-7CD6019F7F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19320" y="5283382"/>
            <a:ext cx="1055683" cy="105568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тол, ча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AAA42CB-8CB6-4C29-8CE4-F9F19ABD3D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7600220" y="1449021"/>
            <a:ext cx="3057959" cy="270811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7091881-7ABE-40D3-9603-81CD5A10A2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144752" y="790280"/>
            <a:ext cx="1212986" cy="147769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06E1974-3948-4837-A751-992CF031C661}"/>
              </a:ext>
            </a:extLst>
          </p:cNvPr>
          <p:cNvSpPr/>
          <p:nvPr/>
        </p:nvSpPr>
        <p:spPr>
          <a:xfrm>
            <a:off x="7246481" y="499836"/>
            <a:ext cx="397096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Консолидированный</a:t>
            </a:r>
          </a:p>
          <a:p>
            <a:pPr algn="ctr"/>
            <a:r>
              <a:rPr lang="ru-RU" sz="32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бюджет </a:t>
            </a:r>
            <a:r>
              <a:rPr lang="ru-RU" sz="32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субъекта РФ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14387C4-E1F4-4DD9-A2C4-2336E1127513}"/>
              </a:ext>
            </a:extLst>
          </p:cNvPr>
          <p:cNvSpPr/>
          <p:nvPr/>
        </p:nvSpPr>
        <p:spPr>
          <a:xfrm>
            <a:off x="6788039" y="6224039"/>
            <a:ext cx="17107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Имущество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3806B84E-F1EE-433E-90EB-BFA28025F017}"/>
              </a:ext>
            </a:extLst>
          </p:cNvPr>
          <p:cNvSpPr/>
          <p:nvPr/>
        </p:nvSpPr>
        <p:spPr>
          <a:xfrm>
            <a:off x="10119320" y="6211594"/>
            <a:ext cx="1022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Земля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6C097431-CAFD-40A5-B9C7-1018449975A2}"/>
              </a:ext>
            </a:extLst>
          </p:cNvPr>
          <p:cNvSpPr/>
          <p:nvPr/>
        </p:nvSpPr>
        <p:spPr>
          <a:xfrm>
            <a:off x="8497830" y="6235880"/>
            <a:ext cx="15502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Транспорт</a:t>
            </a:r>
          </a:p>
        </p:txBody>
      </p:sp>
      <p:pic>
        <p:nvPicPr>
          <p:cNvPr id="36" name="Рисунок 35" descr="Стрелка: прямо">
            <a:extLst>
              <a:ext uri="{FF2B5EF4-FFF2-40B4-BE49-F238E27FC236}">
                <a16:creationId xmlns:a16="http://schemas.microsoft.com/office/drawing/2014/main" xmlns="" id="{43FAF6DD-4A35-45C9-8E2F-CA99B311B3C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6909340">
            <a:off x="7256036" y="4161825"/>
            <a:ext cx="914400" cy="914400"/>
          </a:xfrm>
          <a:prstGeom prst="rect">
            <a:avLst/>
          </a:prstGeom>
        </p:spPr>
      </p:pic>
      <p:pic>
        <p:nvPicPr>
          <p:cNvPr id="46" name="Рисунок 45" descr="Стрелка: прямо">
            <a:extLst>
              <a:ext uri="{FF2B5EF4-FFF2-40B4-BE49-F238E27FC236}">
                <a16:creationId xmlns:a16="http://schemas.microsoft.com/office/drawing/2014/main" xmlns="" id="{6BB5CFC5-4A98-4E85-A6FD-0B9D737680D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5400000">
            <a:off x="8744334" y="4177955"/>
            <a:ext cx="914400" cy="914400"/>
          </a:xfrm>
          <a:prstGeom prst="rect">
            <a:avLst/>
          </a:prstGeom>
        </p:spPr>
      </p:pic>
      <p:pic>
        <p:nvPicPr>
          <p:cNvPr id="48" name="Рисунок 47" descr="Стрелка: прямо">
            <a:extLst>
              <a:ext uri="{FF2B5EF4-FFF2-40B4-BE49-F238E27FC236}">
                <a16:creationId xmlns:a16="http://schemas.microsoft.com/office/drawing/2014/main" xmlns="" id="{6AB541FC-6B84-45A9-A8F5-0E2B28C6984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3750005">
            <a:off x="10170652" y="4150216"/>
            <a:ext cx="914400" cy="914400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0366C770-1906-404B-8CD4-C2BBF354843E}"/>
              </a:ext>
            </a:extLst>
          </p:cNvPr>
          <p:cNvSpPr/>
          <p:nvPr/>
        </p:nvSpPr>
        <p:spPr>
          <a:xfrm>
            <a:off x="6809894" y="4905230"/>
            <a:ext cx="443461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Уплата имущественных налогов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ФЛ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8E6E3960-D22F-428D-9401-5504A8A2E4C0}"/>
              </a:ext>
            </a:extLst>
          </p:cNvPr>
          <p:cNvCxnSpPr/>
          <p:nvPr/>
        </p:nvCxnSpPr>
        <p:spPr>
          <a:xfrm flipV="1">
            <a:off x="1735494" y="2351314"/>
            <a:ext cx="0" cy="2183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xmlns="" id="{6466B8C0-586F-4BFF-896B-C509B82ABEAC}"/>
              </a:ext>
            </a:extLst>
          </p:cNvPr>
          <p:cNvCxnSpPr>
            <a:cxnSpLocks/>
          </p:cNvCxnSpPr>
          <p:nvPr/>
        </p:nvCxnSpPr>
        <p:spPr>
          <a:xfrm>
            <a:off x="2500128" y="1038445"/>
            <a:ext cx="3742124" cy="3320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B11C6BE-6A6A-44DD-9FC3-D06885A5C0F1}"/>
              </a:ext>
            </a:extLst>
          </p:cNvPr>
          <p:cNvSpPr txBox="1"/>
          <p:nvPr/>
        </p:nvSpPr>
        <p:spPr>
          <a:xfrm>
            <a:off x="2407578" y="596327"/>
            <a:ext cx="363028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algn="ctr">
              <a:defRPr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ru-RU" dirty="0"/>
              <a:t>Дотации из Федерального</a:t>
            </a:r>
          </a:p>
          <a:p>
            <a:r>
              <a:rPr lang="ru-RU" dirty="0"/>
              <a:t>Бюджета РФ</a:t>
            </a:r>
          </a:p>
        </p:txBody>
      </p:sp>
      <p:pic>
        <p:nvPicPr>
          <p:cNvPr id="72" name="Рисунок 71" descr="Направленный вправо указательный палец  ">
            <a:extLst>
              <a:ext uri="{FF2B5EF4-FFF2-40B4-BE49-F238E27FC236}">
                <a16:creationId xmlns:a16="http://schemas.microsoft.com/office/drawing/2014/main" xmlns="" id="{0A9D7EA7-0C9D-44AE-8371-13A822CC1DF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18224140">
            <a:off x="5822929" y="1327769"/>
            <a:ext cx="914400" cy="914400"/>
          </a:xfrm>
          <a:prstGeom prst="rect">
            <a:avLst/>
          </a:prstGeom>
        </p:spPr>
      </p:pic>
      <p:pic>
        <p:nvPicPr>
          <p:cNvPr id="74" name="Рисунок 73" descr="Светофор">
            <a:extLst>
              <a:ext uri="{FF2B5EF4-FFF2-40B4-BE49-F238E27FC236}">
                <a16:creationId xmlns:a16="http://schemas.microsoft.com/office/drawing/2014/main" xmlns="" id="{6C531F83-18AC-4916-AC13-0F1E88E3DD2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396898" y="552221"/>
            <a:ext cx="914400" cy="914400"/>
          </a:xfrm>
          <a:prstGeom prst="rect">
            <a:avLst/>
          </a:prstGeom>
        </p:spPr>
      </p:pic>
      <p:sp>
        <p:nvSpPr>
          <p:cNvPr id="75" name="Блок-схема: узел 74">
            <a:extLst>
              <a:ext uri="{FF2B5EF4-FFF2-40B4-BE49-F238E27FC236}">
                <a16:creationId xmlns:a16="http://schemas.microsoft.com/office/drawing/2014/main" xmlns="" id="{16C327C0-7233-4ECE-92CB-9A7E433EC1D2}"/>
              </a:ext>
            </a:extLst>
          </p:cNvPr>
          <p:cNvSpPr/>
          <p:nvPr/>
        </p:nvSpPr>
        <p:spPr>
          <a:xfrm>
            <a:off x="6788039" y="702316"/>
            <a:ext cx="158619" cy="167951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964181D-ABBE-42CC-91DF-6A0F136B133A}"/>
              </a:ext>
            </a:extLst>
          </p:cNvPr>
          <p:cNvSpPr txBox="1"/>
          <p:nvPr/>
        </p:nvSpPr>
        <p:spPr>
          <a:xfrm rot="16200000">
            <a:off x="433879" y="2694607"/>
            <a:ext cx="2303291" cy="1577805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0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Ежемесячно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информация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 задолженности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22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письмо Минфина РФ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от 27.12.2018 №06-03-05/95737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FB0A14AA-C08D-4F42-8E63-E5F1822CD87F}"/>
              </a:ext>
            </a:extLst>
          </p:cNvPr>
          <p:cNvSpPr/>
          <p:nvPr/>
        </p:nvSpPr>
        <p:spPr>
          <a:xfrm>
            <a:off x="2500128" y="3242297"/>
            <a:ext cx="400361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333333"/>
                </a:solidFill>
                <a:latin typeface="Arial" panose="020B0604020202020204" pitchFamily="34" charset="0"/>
              </a:rPr>
              <a:t>Обязательства субъекта РФ, получающего дотацию:</a:t>
            </a:r>
          </a:p>
          <a:p>
            <a:pPr algn="just"/>
            <a:endParaRPr lang="ru-RU" sz="1400" b="1" u="sng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отсутствие на 1-е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число каждого месяца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просроченной кредиторской задолженности бюджетных и автономных учреждений на уплату взносов по обязательному социальному страхованию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ru-RU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i="1" dirty="0"/>
              <a:t>Постановление Правительства РФ от 30 декабря 2017 г. № 1701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E3F0152-5960-4E4F-A4E0-04CD325816E9}"/>
              </a:ext>
            </a:extLst>
          </p:cNvPr>
          <p:cNvSpPr txBox="1"/>
          <p:nvPr/>
        </p:nvSpPr>
        <p:spPr>
          <a:xfrm>
            <a:off x="2566715" y="1646902"/>
            <a:ext cx="3476380" cy="1516197"/>
          </a:xfrm>
          <a:prstGeom prst="wedgeEllipseCallout">
            <a:avLst>
              <a:gd name="adj1" fmla="val 59406"/>
              <a:gd name="adj2" fmla="val 1557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Наличие задолженности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Отсутствие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дотаций !!!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7021" y="194780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</a:t>
            </a:r>
          </a:p>
        </p:txBody>
      </p:sp>
      <p:cxnSp>
        <p:nvCxnSpPr>
          <p:cNvPr id="7" name="Прямая соединительная линия 6"/>
          <p:cNvCxnSpPr>
            <a:endCxn id="32" idx="1"/>
          </p:cNvCxnSpPr>
          <p:nvPr/>
        </p:nvCxnSpPr>
        <p:spPr>
          <a:xfrm flipH="1">
            <a:off x="6788039" y="1404203"/>
            <a:ext cx="54610" cy="5050669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9" name="Рисунок 28" descr="Стрелка: прямо">
            <a:extLst>
              <a:ext uri="{FF2B5EF4-FFF2-40B4-BE49-F238E27FC236}">
                <a16:creationId xmlns:a16="http://schemas.microsoft.com/office/drawing/2014/main" xmlns="" id="{43FAF6DD-4A35-45C9-8E2F-CA99B311B3C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10800000">
            <a:off x="5496954" y="623025"/>
            <a:ext cx="93010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297" y="150271"/>
            <a:ext cx="10668000" cy="114279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овокупной задолженности  в консолидированный бюджет Новгородской области по состоянию на  01.05.2019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50722"/>
              </p:ext>
            </p:extLst>
          </p:nvPr>
        </p:nvGraphicFramePr>
        <p:xfrm>
          <a:off x="11251847" y="5937305"/>
          <a:ext cx="534835" cy="65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39013614"/>
              </p:ext>
            </p:extLst>
          </p:nvPr>
        </p:nvGraphicFramePr>
        <p:xfrm>
          <a:off x="6108700" y="1798583"/>
          <a:ext cx="5448737" cy="409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2710982"/>
              </p:ext>
            </p:extLst>
          </p:nvPr>
        </p:nvGraphicFramePr>
        <p:xfrm>
          <a:off x="342900" y="1244600"/>
          <a:ext cx="5405438" cy="487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08700" y="339090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lang="ru-RU" sz="1200" b="1" dirty="0" smtClean="0">
              <a:solidFill>
                <a:srgbClr val="005A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957145" y="4698124"/>
            <a:ext cx="5580993" cy="4414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57145" y="2459421"/>
            <a:ext cx="4177862" cy="2758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65900" y="1087819"/>
            <a:ext cx="5060732" cy="4572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Возможная к взысканию </a:t>
            </a:r>
            <a:r>
              <a:rPr lang="ru-RU" sz="2000" b="1" dirty="0" smtClean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1589,8 млн.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8876" y="4918842"/>
            <a:ext cx="2388476" cy="64638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73,6 % от совокупной</a:t>
            </a:r>
          </a:p>
        </p:txBody>
      </p:sp>
    </p:spTree>
    <p:extLst>
      <p:ext uri="{BB962C8B-B14F-4D97-AF65-F5344CB8AC3E}">
        <p14:creationId xmlns:p14="http://schemas.microsoft.com/office/powerpoint/2010/main" val="21772272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263" y="258517"/>
            <a:ext cx="10443684" cy="7015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Схема применения мер принудительного взыскания задолженности в соответствии с Налоговым Кодексом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11365717" y="5800125"/>
            <a:ext cx="826283" cy="63183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      </a:t>
            </a:r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0670" y="958467"/>
            <a:ext cx="10377889" cy="3745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Возникновение задолженности по обязательным платежам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0668" y="1520327"/>
            <a:ext cx="3800820" cy="5949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Юридические лица и ИП                                   (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бесспорном порядке)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0667" y="2423707"/>
            <a:ext cx="4043191" cy="5728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Выставление требования об уплате налога, сбора, пени, штрафа (п. 1 ст. 70 НК РФ)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0670" y="3382179"/>
            <a:ext cx="4043190" cy="7381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Осуществление взыскания задолженности за счет денежных средств, в том числе электронных (ст. 46 НК РФ)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0670" y="4516915"/>
            <a:ext cx="4043191" cy="6720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Принятие обеспечительных мер (приостановление операций по счетам) (ст. 76 НК РФ)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0672" y="5511188"/>
            <a:ext cx="4043189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Принятие решения о взыскании за счет имущества должника (ст. 47 НК РФ)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00800" y="1608463"/>
            <a:ext cx="4979623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Физические лица (в судебном порядке)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00799" y="2440231"/>
            <a:ext cx="4979623" cy="5398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Выставление требований об уплате налога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00799" y="3371162"/>
            <a:ext cx="4979622" cy="6059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Подача заявления о взыскании за счет имущества физического лица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00801" y="4318612"/>
            <a:ext cx="4979622" cy="68304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Судебный приказ / Исполнительный лист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8973" y="6136396"/>
            <a:ext cx="9551625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Направление судебному приставу –исполнителю для совершения исполнительных действий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842352" y="2115238"/>
            <a:ext cx="269910" cy="30846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flipH="1">
            <a:off x="2842352" y="2996584"/>
            <a:ext cx="269914" cy="38559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842352" y="4120309"/>
            <a:ext cx="269914" cy="39660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842353" y="5188945"/>
            <a:ext cx="269914" cy="32224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842354" y="5968388"/>
            <a:ext cx="269914" cy="16800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8890612" y="2065663"/>
            <a:ext cx="220337" cy="3580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8890612" y="2980058"/>
            <a:ext cx="220337" cy="40212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890612" y="3977090"/>
            <a:ext cx="308472" cy="34152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604174" y="5188945"/>
            <a:ext cx="2577946" cy="7794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 100 тыс. руб. – Работодатели, Банки, ПФ РФ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9540607" y="5001658"/>
            <a:ext cx="352540" cy="18728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flipH="1">
            <a:off x="7019396" y="5001658"/>
            <a:ext cx="328855" cy="113473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9110949" y="5907795"/>
            <a:ext cx="308417" cy="28919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279614" y="5001658"/>
            <a:ext cx="716096" cy="1134738"/>
          </a:xfrm>
          <a:prstGeom prst="rect">
            <a:avLst/>
          </a:prstGeom>
        </p:spPr>
        <p:txBody>
          <a:bodyPr vert="vert270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свыше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100 тыс. руб.</a:t>
            </a:r>
            <a:endParaRPr kumimoji="0" lang="ru-RU" sz="12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55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157">
            <a:extLst>
              <a:ext uri="{FF2B5EF4-FFF2-40B4-BE49-F238E27FC236}">
                <a16:creationId xmlns:a16="http://schemas.microsoft.com/office/drawing/2014/main" xmlns="" id="{1F57E493-C9DD-46D2-B604-D6AC09359C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97941" y="320799"/>
            <a:ext cx="11371151" cy="630975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66200" y="6006789"/>
            <a:ext cx="826282" cy="631834"/>
          </a:xfr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939" y="279234"/>
            <a:ext cx="7772563" cy="704086"/>
          </a:xfrm>
        </p:spPr>
        <p:txBody>
          <a:bodyPr vert="horz" wrap="square" lIns="104190" tIns="52092" rIns="104190" bIns="5209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Совместные межведомственные мероприятия по обеспечению погашения задолженности и предупреждению ее образования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85" y="2330453"/>
            <a:ext cx="1350959" cy="1404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0" y="2227973"/>
            <a:ext cx="1431730" cy="14174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0911" y="1392206"/>
            <a:ext cx="2126578" cy="72087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sp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Администрация </a:t>
            </a:r>
          </a:p>
          <a:p>
            <a:pPr algn="ctr" defTabSz="1043056">
              <a:spcBef>
                <a:spcPct val="0"/>
              </a:spcBef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субъекта РФ</a:t>
            </a:r>
          </a:p>
        </p:txBody>
      </p:sp>
      <p:sp>
        <p:nvSpPr>
          <p:cNvPr id="23" name="Стрелка влево 22"/>
          <p:cNvSpPr/>
          <p:nvPr/>
        </p:nvSpPr>
        <p:spPr>
          <a:xfrm>
            <a:off x="2036244" y="3404044"/>
            <a:ext cx="2698619" cy="100708"/>
          </a:xfrm>
          <a:prstGeom prst="left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51280" y="2715805"/>
            <a:ext cx="3087145" cy="166530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b="1" i="1" dirty="0">
                <a:solidFill>
                  <a:prstClr val="black"/>
                </a:solidFill>
              </a:rPr>
              <a:t>Сведения о результативности</a:t>
            </a:r>
          </a:p>
          <a:p>
            <a:pPr algn="ctr" defTabSz="1043056">
              <a:spcBef>
                <a:spcPct val="0"/>
              </a:spcBef>
            </a:pPr>
            <a:r>
              <a:rPr lang="ru-RU" b="1" i="1" dirty="0">
                <a:solidFill>
                  <a:prstClr val="black"/>
                </a:solidFill>
              </a:rPr>
              <a:t>мероприятий</a:t>
            </a:r>
          </a:p>
          <a:p>
            <a:pPr algn="ctr" defTabSz="1043056">
              <a:spcBef>
                <a:spcPct val="0"/>
              </a:spcBef>
            </a:pPr>
            <a:r>
              <a:rPr lang="ru-RU" b="1" i="1" dirty="0">
                <a:solidFill>
                  <a:prstClr val="black"/>
                </a:solidFill>
              </a:rPr>
              <a:t> (охвачено, поступило) </a:t>
            </a:r>
          </a:p>
          <a:p>
            <a:pPr algn="ctr" defTabSz="1043056">
              <a:spcBef>
                <a:spcPct val="0"/>
              </a:spcBef>
            </a:pPr>
            <a:r>
              <a:rPr lang="en-US" b="1" i="1" dirty="0">
                <a:solidFill>
                  <a:srgbClr val="C00000"/>
                </a:solidFill>
              </a:rPr>
              <a:t>KPI = </a:t>
            </a:r>
            <a:r>
              <a:rPr lang="ru-RU" b="1" i="1" dirty="0">
                <a:solidFill>
                  <a:srgbClr val="C00000"/>
                </a:solidFill>
              </a:rPr>
              <a:t>∑погашено/∑охвачено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24466" y="387375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r>
              <a:rPr lang="ru-RU" b="1" i="1" dirty="0">
                <a:solidFill>
                  <a:prstClr val="black"/>
                </a:solidFill>
              </a:rPr>
              <a:t>ежеквартально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71836" y="5302192"/>
            <a:ext cx="2882262" cy="133643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sp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600" b="1" dirty="0">
                <a:solidFill>
                  <a:srgbClr val="005AA9"/>
                </a:solidFill>
              </a:rPr>
              <a:t>Формирование рейтинга муниципальных образований исходя из показателей эффективности проводимых мероприятий</a:t>
            </a:r>
          </a:p>
        </p:txBody>
      </p: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>
            <a:off x="1761616" y="6071801"/>
            <a:ext cx="2819124" cy="48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/>
          </p:cNvCxnSpPr>
          <p:nvPr/>
        </p:nvCxnSpPr>
        <p:spPr>
          <a:xfrm flipH="1">
            <a:off x="1294200" y="3661947"/>
            <a:ext cx="9790" cy="191319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EA66C40-8837-4074-BB57-2F38C1C985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0062121" y="320799"/>
            <a:ext cx="1048201" cy="105514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863616A-50BA-4528-83BF-8E61099D72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8530783" y="5380522"/>
            <a:ext cx="945708" cy="103584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F4814C0D-7AD1-4CCD-A975-6B36D1B2D0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10089690" y="1668167"/>
            <a:ext cx="1042207" cy="1025532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DA1E4553-2C81-428B-BDC0-DBD4178C9B1C}"/>
              </a:ext>
            </a:extLst>
          </p:cNvPr>
          <p:cNvSpPr/>
          <p:nvPr/>
        </p:nvSpPr>
        <p:spPr>
          <a:xfrm>
            <a:off x="10184700" y="-23616"/>
            <a:ext cx="911185" cy="41310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sp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ФССП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57D22C3E-8AC6-4F52-AC8A-57426E9F0ECE}"/>
              </a:ext>
            </a:extLst>
          </p:cNvPr>
          <p:cNvSpPr/>
          <p:nvPr/>
        </p:nvSpPr>
        <p:spPr>
          <a:xfrm>
            <a:off x="10111575" y="1369447"/>
            <a:ext cx="950901" cy="41310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sp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ГИБДД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BAF377D1-FEFE-49F0-90B9-39D0D6C96585}"/>
              </a:ext>
            </a:extLst>
          </p:cNvPr>
          <p:cNvSpPr/>
          <p:nvPr/>
        </p:nvSpPr>
        <p:spPr>
          <a:xfrm>
            <a:off x="8565502" y="5058810"/>
            <a:ext cx="821250" cy="41310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sp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СУДЫ</a:t>
            </a:r>
          </a:p>
        </p:txBody>
      </p:sp>
      <p:pic>
        <p:nvPicPr>
          <p:cNvPr id="48" name="Рисунок 47" descr="Изображение выглядит как одежда, игрушка, броня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ECD23FE-541A-4B8B-8CC6-1A59773DCD0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6681506" y="5486273"/>
            <a:ext cx="1132156" cy="1144283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FBB81B9C-A734-4C18-83E1-655844FE6590}"/>
              </a:ext>
            </a:extLst>
          </p:cNvPr>
          <p:cNvSpPr/>
          <p:nvPr/>
        </p:nvSpPr>
        <p:spPr>
          <a:xfrm>
            <a:off x="6744862" y="5230807"/>
            <a:ext cx="1001300" cy="41310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sp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 РФ</a:t>
            </a:r>
          </a:p>
        </p:txBody>
      </p:sp>
      <p:pic>
        <p:nvPicPr>
          <p:cNvPr id="51" name="Рисунок 50" descr="Презентация с линейчатой диаграммой ">
            <a:extLst>
              <a:ext uri="{FF2B5EF4-FFF2-40B4-BE49-F238E27FC236}">
                <a16:creationId xmlns:a16="http://schemas.microsoft.com/office/drawing/2014/main" xmlns="" id="{E8397908-9DB0-414A-B1C5-FB96FA9153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67005" y="5437358"/>
            <a:ext cx="1254324" cy="125432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88FE8203-1FE0-4D89-9694-0E6038F55B5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8"/>
              </a:ext>
            </a:extLst>
          </a:blip>
          <a:stretch>
            <a:fillRect/>
          </a:stretch>
        </p:blipFill>
        <p:spPr>
          <a:xfrm>
            <a:off x="9950127" y="4446212"/>
            <a:ext cx="1060845" cy="1035846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D1DC6AF1-6650-4175-B5AE-D457C5F3B938}"/>
              </a:ext>
            </a:extLst>
          </p:cNvPr>
          <p:cNvSpPr/>
          <p:nvPr/>
        </p:nvSpPr>
        <p:spPr>
          <a:xfrm>
            <a:off x="9670519" y="4117310"/>
            <a:ext cx="1620059" cy="41310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sp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Прокуратура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7D34481-AA05-40BF-B152-0971B612539B}"/>
              </a:ext>
            </a:extLst>
          </p:cNvPr>
          <p:cNvSpPr txBox="1"/>
          <p:nvPr/>
        </p:nvSpPr>
        <p:spPr>
          <a:xfrm rot="20117720">
            <a:off x="7536575" y="983421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Совместные мероприятия, сведения об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имуществе,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сверка исполнительных производств</a:t>
            </a:r>
          </a:p>
        </p:txBody>
      </p: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xmlns="" id="{D4875389-9AC8-4EB9-BAE1-65413CC05D34}"/>
              </a:ext>
            </a:extLst>
          </p:cNvPr>
          <p:cNvCxnSpPr>
            <a:cxnSpLocks/>
          </p:cNvCxnSpPr>
          <p:nvPr/>
        </p:nvCxnSpPr>
        <p:spPr>
          <a:xfrm flipV="1">
            <a:off x="6341730" y="2120345"/>
            <a:ext cx="3662173" cy="70597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765FF99-C509-403D-B9FB-037A301CBC81}"/>
              </a:ext>
            </a:extLst>
          </p:cNvPr>
          <p:cNvSpPr txBox="1"/>
          <p:nvPr/>
        </p:nvSpPr>
        <p:spPr>
          <a:xfrm rot="20938841">
            <a:off x="7741350" y="199889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Совместные мероприятия на автодорогах,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основных въездах /выездах из города</a:t>
            </a:r>
          </a:p>
        </p:txBody>
      </p: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xmlns="" id="{FF0463E6-00A0-4D7E-B736-627C94F005A6}"/>
              </a:ext>
            </a:extLst>
          </p:cNvPr>
          <p:cNvCxnSpPr>
            <a:cxnSpLocks/>
          </p:cNvCxnSpPr>
          <p:nvPr/>
        </p:nvCxnSpPr>
        <p:spPr>
          <a:xfrm flipV="1">
            <a:off x="6180351" y="719761"/>
            <a:ext cx="3878752" cy="17864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Рисунок 77" descr="Изображение выглядит как шлем, нарядный головной убор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7E8B611-A21C-44CF-9A73-A7F48636C46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0"/>
              </a:ext>
            </a:extLst>
          </a:blip>
          <a:stretch>
            <a:fillRect/>
          </a:stretch>
        </p:blipFill>
        <p:spPr>
          <a:xfrm>
            <a:off x="10138194" y="3062797"/>
            <a:ext cx="1020589" cy="1088267"/>
          </a:xfrm>
          <a:prstGeom prst="rect">
            <a:avLst/>
          </a:prstGeom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32B175D2-5529-4F7F-ABEB-F96A66EA9502}"/>
              </a:ext>
            </a:extLst>
          </p:cNvPr>
          <p:cNvSpPr/>
          <p:nvPr/>
        </p:nvSpPr>
        <p:spPr>
          <a:xfrm>
            <a:off x="10201089" y="2754222"/>
            <a:ext cx="894797" cy="41310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sp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ФК РФ</a:t>
            </a:r>
          </a:p>
        </p:txBody>
      </p: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xmlns="" id="{B8D0DE39-4C8A-4558-AEB0-D0A797A6E6B8}"/>
              </a:ext>
            </a:extLst>
          </p:cNvPr>
          <p:cNvCxnSpPr>
            <a:cxnSpLocks/>
          </p:cNvCxnSpPr>
          <p:nvPr/>
        </p:nvCxnSpPr>
        <p:spPr>
          <a:xfrm>
            <a:off x="6287680" y="3182605"/>
            <a:ext cx="3716223" cy="39663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xmlns="" id="{0A28A42C-F62A-496A-AE1B-AE5D993EFF63}"/>
              </a:ext>
            </a:extLst>
          </p:cNvPr>
          <p:cNvCxnSpPr>
            <a:cxnSpLocks/>
          </p:cNvCxnSpPr>
          <p:nvPr/>
        </p:nvCxnSpPr>
        <p:spPr>
          <a:xfrm>
            <a:off x="6239276" y="3409302"/>
            <a:ext cx="3652583" cy="134222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xmlns="" id="{3872D821-0424-411D-844C-FE0D64670A3D}"/>
              </a:ext>
            </a:extLst>
          </p:cNvPr>
          <p:cNvCxnSpPr>
            <a:cxnSpLocks/>
          </p:cNvCxnSpPr>
          <p:nvPr/>
        </p:nvCxnSpPr>
        <p:spPr>
          <a:xfrm>
            <a:off x="5921403" y="3756210"/>
            <a:ext cx="2738405" cy="162431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xmlns="" id="{C2462807-5B14-4B28-9FB6-47BDF933E6EA}"/>
              </a:ext>
            </a:extLst>
          </p:cNvPr>
          <p:cNvCxnSpPr>
            <a:cxnSpLocks/>
          </p:cNvCxnSpPr>
          <p:nvPr/>
        </p:nvCxnSpPr>
        <p:spPr>
          <a:xfrm>
            <a:off x="5502520" y="3893623"/>
            <a:ext cx="1475970" cy="14583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62C9468A-9CFD-4821-8F99-11FB3083E20B}"/>
              </a:ext>
            </a:extLst>
          </p:cNvPr>
          <p:cNvSpPr txBox="1"/>
          <p:nvPr/>
        </p:nvSpPr>
        <p:spPr>
          <a:xfrm rot="1838556">
            <a:off x="6869089" y="4142651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Сверка полноты и своевременности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вынесения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судебных актов</a:t>
            </a:r>
          </a:p>
        </p:txBody>
      </p: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xmlns="" id="{06738629-2FA2-4782-9CDD-AC7D025B2B9D}"/>
              </a:ext>
            </a:extLst>
          </p:cNvPr>
          <p:cNvCxnSpPr>
            <a:cxnSpLocks/>
          </p:cNvCxnSpPr>
          <p:nvPr/>
        </p:nvCxnSpPr>
        <p:spPr>
          <a:xfrm>
            <a:off x="2019822" y="2693699"/>
            <a:ext cx="28653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C5B29E93-DC04-44AE-B9B1-B793F4B56062}"/>
              </a:ext>
            </a:extLst>
          </p:cNvPr>
          <p:cNvSpPr txBox="1"/>
          <p:nvPr/>
        </p:nvSpPr>
        <p:spPr>
          <a:xfrm>
            <a:off x="1950081" y="1573012"/>
            <a:ext cx="3000509" cy="121332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sp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400" b="1" dirty="0">
                <a:solidFill>
                  <a:srgbClr val="005AA9"/>
                </a:solidFill>
              </a:rPr>
              <a:t>Заседания межведомственных комиссий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A3C43ABD-968D-48A2-A19E-DB9E703A25C5}"/>
              </a:ext>
            </a:extLst>
          </p:cNvPr>
          <p:cNvSpPr txBox="1"/>
          <p:nvPr/>
        </p:nvSpPr>
        <p:spPr>
          <a:xfrm rot="1199871">
            <a:off x="7564094" y="362216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Направление постановлений 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санкционирование ареста на имущество ст. 77 НК РФ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C6723ECD-4A6D-4BC3-9AFD-5EEB30F41F88}"/>
              </a:ext>
            </a:extLst>
          </p:cNvPr>
          <p:cNvSpPr txBox="1"/>
          <p:nvPr/>
        </p:nvSpPr>
        <p:spPr>
          <a:xfrm rot="362353">
            <a:off x="7677378" y="291378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Сверка полноты и своевременности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исполнения </a:t>
            </a:r>
            <a:r>
              <a:rPr lang="ru-RU" sz="1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решений о взыскании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3364CD12-8917-4AA6-B055-B469988947B0}"/>
              </a:ext>
            </a:extLst>
          </p:cNvPr>
          <p:cNvSpPr txBox="1"/>
          <p:nvPr/>
        </p:nvSpPr>
        <p:spPr>
          <a:xfrm rot="2676068">
            <a:off x="5782059" y="4050250"/>
            <a:ext cx="914400" cy="114173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Направление материалов</a:t>
            </a:r>
          </a:p>
          <a:p>
            <a:pPr algn="ctr" defTabSz="1043056">
              <a:spcBef>
                <a:spcPct val="0"/>
              </a:spcBef>
            </a:pPr>
            <a:r>
              <a:rPr lang="ru-RU" sz="14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ст. 198-199.2 УК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РФ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08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375484" y="699961"/>
            <a:ext cx="9928299" cy="7080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УФНС России по Новгородской области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17600" y="1422400"/>
            <a:ext cx="1035261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814918" y="2924175"/>
            <a:ext cx="10655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100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37317</TotalTime>
  <Words>525</Words>
  <Application>Microsoft Office PowerPoint</Application>
  <PresentationFormat>Произвольный</PresentationFormat>
  <Paragraphs>119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Present_FNS2012_A4</vt:lpstr>
      <vt:lpstr>Present_FNS2012_16-9</vt:lpstr>
      <vt:lpstr>Предупреждение возникновения налоговой задолженности и законные механизмы ее урегулирования</vt:lpstr>
      <vt:lpstr>Влияние долга на самого должника</vt:lpstr>
      <vt:lpstr>Структура совокупной задолженности  по налоговым платежам  за 4 месяца 2019  по Новгородской области, (млн. рублей) </vt:lpstr>
      <vt:lpstr>Влияние долга на поступления в бюджет субъекта РФ</vt:lpstr>
      <vt:lpstr>Структура совокупной задолженности  в консолидированный бюджет Новгородской области по состоянию на  01.05.2019</vt:lpstr>
      <vt:lpstr>Схема применения мер принудительного взыскания задолженности в соответствии с Налоговым Кодексом</vt:lpstr>
      <vt:lpstr> Совместные межведомственные мероприятия по обеспечению погашения задолженности и предупреждению ее образования</vt:lpstr>
      <vt:lpstr>УФНС России по Новгородской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Каткова Валерия Сергеевна</dc:creator>
  <cp:lastModifiedBy>Шангина Юлия Евгеньевна</cp:lastModifiedBy>
  <cp:revision>977</cp:revision>
  <cp:lastPrinted>2019-04-12T14:23:51Z</cp:lastPrinted>
  <dcterms:created xsi:type="dcterms:W3CDTF">2016-01-15T07:30:29Z</dcterms:created>
  <dcterms:modified xsi:type="dcterms:W3CDTF">2019-06-03T11:46:35Z</dcterms:modified>
</cp:coreProperties>
</file>